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8" r:id="rId3"/>
    <p:sldId id="258" r:id="rId4"/>
    <p:sldId id="259" r:id="rId5"/>
    <p:sldId id="261" r:id="rId6"/>
    <p:sldId id="262" r:id="rId7"/>
    <p:sldId id="260" r:id="rId8"/>
    <p:sldId id="263" r:id="rId9"/>
    <p:sldId id="264" r:id="rId10"/>
    <p:sldId id="265" r:id="rId11"/>
    <p:sldId id="267"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66" r:id="rId25"/>
    <p:sldId id="282" r:id="rId26"/>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9" autoAdjust="0"/>
    <p:restoredTop sz="94660"/>
  </p:normalViewPr>
  <p:slideViewPr>
    <p:cSldViewPr snapToGrid="0" showGuides="1">
      <p:cViewPr>
        <p:scale>
          <a:sx n="90" d="100"/>
          <a:sy n="90" d="100"/>
        </p:scale>
        <p:origin x="-250" y="-3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197C80F-047A-40A9-B16B-69641532B4E2}" type="datetimeFigureOut">
              <a:rPr lang="en-US" smtClean="0"/>
              <a:t>5/27/2019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261258-60A5-44D2-9DE8-F676D61B8BA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7C80F-047A-40A9-B16B-69641532B4E2}" type="datetimeFigureOut">
              <a:rPr lang="en-US" smtClean="0"/>
              <a:t>5/27/2019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261258-60A5-44D2-9DE8-F676D61B8BA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3368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7C80F-047A-40A9-B16B-69641532B4E2}" type="datetimeFigureOut">
              <a:rPr lang="en-US" smtClean="0"/>
              <a:t>5/27/2019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261258-60A5-44D2-9DE8-F676D61B8BA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7C80F-047A-40A9-B16B-69641532B4E2}" type="datetimeFigureOut">
              <a:rPr lang="en-US" smtClean="0"/>
              <a:t>5/27/2019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261258-60A5-44D2-9DE8-F676D61B8BA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5486400"/>
            <a:ext cx="10212916"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5" y="3852863"/>
            <a:ext cx="818091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197C80F-047A-40A9-B16B-69641532B4E2}" type="datetimeFigureOut">
              <a:rPr lang="en-US" smtClean="0"/>
              <a:t>5/27/2019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261258-60A5-44D2-9DE8-F676D61B8BA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928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197C80F-047A-40A9-B16B-69641532B4E2}" type="datetimeFigureOut">
              <a:rPr lang="en-US" smtClean="0"/>
              <a:t>5/27/2019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261258-60A5-44D2-9DE8-F676D61B8BA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928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928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97C80F-047A-40A9-B16B-69641532B4E2}" type="datetimeFigureOut">
              <a:rPr lang="en-US" smtClean="0"/>
              <a:t>5/27/2019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261258-60A5-44D2-9DE8-F676D61B8BA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97C80F-047A-40A9-B16B-69641532B4E2}" type="datetimeFigureOut">
              <a:rPr lang="en-US" smtClean="0"/>
              <a:t>5/27/2019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261258-60A5-44D2-9DE8-F676D61B8BA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97C80F-047A-40A9-B16B-69641532B4E2}" type="datetimeFigureOut">
              <a:rPr lang="en-US" smtClean="0"/>
              <a:t>5/27/2019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261258-60A5-44D2-9DE8-F676D61B8BA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1" y="5495544"/>
            <a:ext cx="103632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406400" y="6096000"/>
            <a:ext cx="103632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97C80F-047A-40A9-B16B-69641532B4E2}" type="datetimeFigureOut">
              <a:rPr lang="en-US" smtClean="0"/>
              <a:t>5/27/2019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261258-60A5-44D2-9DE8-F676D61B8BAC}" type="slidenum">
              <a:rPr lang="en-US" smtClean="0"/>
              <a:t>‹#›</a:t>
            </a:fld>
            <a:endParaRPr lang="en-US"/>
          </a:p>
        </p:txBody>
      </p:sp>
      <p:sp>
        <p:nvSpPr>
          <p:cNvPr id="9" name="Content Placeholder 8"/>
          <p:cNvSpPr>
            <a:spLocks noGrp="1"/>
          </p:cNvSpPr>
          <p:nvPr>
            <p:ph sz="quarter" idx="13"/>
          </p:nvPr>
        </p:nvSpPr>
        <p:spPr>
          <a:xfrm>
            <a:off x="406400" y="381000"/>
            <a:ext cx="103632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336" y="5495278"/>
            <a:ext cx="103632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112776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02336" y="6096000"/>
            <a:ext cx="103632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D197C80F-047A-40A9-B16B-69641532B4E2}" type="datetimeFigureOut">
              <a:rPr lang="en-US" smtClean="0"/>
              <a:t>5/27/2019</a:t>
            </a:fld>
            <a:endParaRPr lang="en-US"/>
          </a:p>
        </p:txBody>
      </p:sp>
      <p:sp>
        <p:nvSpPr>
          <p:cNvPr id="9" name="Slide Number Placeholder 8"/>
          <p:cNvSpPr>
            <a:spLocks noGrp="1"/>
          </p:cNvSpPr>
          <p:nvPr>
            <p:ph type="sldNum" sz="quarter" idx="11"/>
          </p:nvPr>
        </p:nvSpPr>
        <p:spPr/>
        <p:txBody>
          <a:bodyPr/>
          <a:lstStyle/>
          <a:p>
            <a:fld id="{D9261258-60A5-44D2-9DE8-F676D61B8BAC}"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16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16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1127760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277600" y="5486400"/>
            <a:ext cx="9144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1375717" y="5648960"/>
            <a:ext cx="73152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D9261258-60A5-44D2-9DE8-F676D61B8BAC}" type="slidenum">
              <a:rPr lang="en-US" smtClean="0"/>
              <a:t>‹#›</a:t>
            </a:fld>
            <a:endParaRPr lang="en-US"/>
          </a:p>
        </p:txBody>
      </p:sp>
      <p:sp>
        <p:nvSpPr>
          <p:cNvPr id="5" name="Footer Placeholder 4"/>
          <p:cNvSpPr>
            <a:spLocks noGrp="1"/>
          </p:cNvSpPr>
          <p:nvPr>
            <p:ph type="ftr" sz="quarter" idx="3"/>
          </p:nvPr>
        </p:nvSpPr>
        <p:spPr>
          <a:xfrm rot="16200000">
            <a:off x="10510428" y="3987800"/>
            <a:ext cx="2367281" cy="48768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10474869" y="1584960"/>
            <a:ext cx="2438399" cy="487680"/>
          </a:xfrm>
          <a:prstGeom prst="rect">
            <a:avLst/>
          </a:prstGeom>
        </p:spPr>
        <p:txBody>
          <a:bodyPr vert="horz" lIns="91440" tIns="45720" rIns="91440" bIns="45720" rtlCol="0" anchor="ctr"/>
          <a:lstStyle>
            <a:lvl1pPr algn="l">
              <a:defRPr sz="1200">
                <a:solidFill>
                  <a:schemeClr val="bg2"/>
                </a:solidFill>
              </a:defRPr>
            </a:lvl1pPr>
          </a:lstStyle>
          <a:p>
            <a:fld id="{D197C80F-047A-40A9-B16B-69641532B4E2}" type="datetimeFigureOut">
              <a:rPr lang="en-US" smtClean="0"/>
              <a:t>5/27/2019</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Normal_distribution" TargetMode="External"/><Relationship Id="rId7" Type="http://schemas.openxmlformats.org/officeDocument/2006/relationships/hyperlink" Target="http://onlinestatbook.com/stat_sim/sampling_dist/" TargetMode="External"/><Relationship Id="rId2" Type="http://schemas.openxmlformats.org/officeDocument/2006/relationships/hyperlink" Target="https://en.wikipedia.org/wiki/Statistical_independence" TargetMode="Externa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sjsu.edu/faculty/gerstman/StatPrimer/t-table.pdf" TargetMode="External"/><Relationship Id="rId2" Type="http://schemas.openxmlformats.org/officeDocument/2006/relationships/hyperlink" Target="https://www.investopedia.com/terms/s/statistics.asp"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math.mercyhurst.edu/~griff/courses/m109/Lectures/sect7.2.pdf" TargetMode="External"/><Relationship Id="rId2" Type="http://schemas.openxmlformats.org/officeDocument/2006/relationships/hyperlink" Target="http://onlinestatbook.com/stat_sim/sampling_dis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Weighted_average" TargetMode="External"/><Relationship Id="rId2" Type="http://schemas.openxmlformats.org/officeDocument/2006/relationships/hyperlink" Target="https://en.wikipedia.org/wiki/Discrete_random_variabl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Probability_density_function"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investopedia.com/terms/s/standarddeviation.asp" TargetMode="External"/><Relationship Id="rId2" Type="http://schemas.openxmlformats.org/officeDocument/2006/relationships/hyperlink" Target="https://www.investopedia.com/terms/p/probabilitydistribution.asp"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361808"/>
            <a:ext cx="7772400" cy="1470025"/>
          </a:xfrm>
        </p:spPr>
        <p:txBody>
          <a:bodyPr/>
          <a:lstStyle/>
          <a:p>
            <a:r>
              <a:rPr lang="en-IN" sz="4000" b="1" dirty="0" smtClean="0"/>
              <a:t>Inferential Statistics and Hypothesis Testing</a:t>
            </a:r>
            <a:r>
              <a:rPr lang="en-IN" b="1" dirty="0"/>
              <a:t/>
            </a:r>
            <a:br>
              <a:rPr lang="en-IN" b="1" dirty="0"/>
            </a:br>
            <a:r>
              <a:rPr lang="en-IN" sz="2000" b="1" dirty="0" smtClean="0"/>
              <a:t>27</a:t>
            </a:r>
            <a:r>
              <a:rPr lang="en-IN" sz="2000" b="1" baseline="30000" dirty="0" smtClean="0"/>
              <a:t>th</a:t>
            </a:r>
            <a:r>
              <a:rPr lang="en-IN" sz="2000" b="1" dirty="0" smtClean="0"/>
              <a:t> </a:t>
            </a:r>
            <a:r>
              <a:rPr lang="en-IN" sz="2000" b="1" dirty="0"/>
              <a:t>May, 2019</a:t>
            </a:r>
            <a:endParaRPr lang="en-IN" b="1" dirty="0"/>
          </a:p>
        </p:txBody>
      </p:sp>
      <p:sp>
        <p:nvSpPr>
          <p:cNvPr id="3" name="Subtitle 2"/>
          <p:cNvSpPr>
            <a:spLocks noGrp="1"/>
          </p:cNvSpPr>
          <p:nvPr>
            <p:ph type="subTitle" idx="1"/>
          </p:nvPr>
        </p:nvSpPr>
        <p:spPr>
          <a:xfrm>
            <a:off x="2895600" y="3251175"/>
            <a:ext cx="6400800" cy="2207096"/>
          </a:xfrm>
        </p:spPr>
        <p:txBody>
          <a:bodyPr>
            <a:noAutofit/>
          </a:bodyPr>
          <a:lstStyle/>
          <a:p>
            <a:pPr algn="l"/>
            <a:r>
              <a:rPr lang="en-IN" sz="1800" b="1" dirty="0"/>
              <a:t>Topic to be covered:</a:t>
            </a:r>
          </a:p>
          <a:p>
            <a:pPr marL="514350" indent="-514350" algn="l">
              <a:buAutoNum type="arabicPeriod"/>
            </a:pPr>
            <a:r>
              <a:rPr lang="en-IN" sz="1600" dirty="0" smtClean="0"/>
              <a:t>Random Variables and Expected Value</a:t>
            </a:r>
          </a:p>
          <a:p>
            <a:pPr marL="514350" indent="-514350" algn="l">
              <a:buAutoNum type="arabicPeriod"/>
            </a:pPr>
            <a:r>
              <a:rPr lang="en-IN" sz="1600" dirty="0" smtClean="0"/>
              <a:t>Probability Distribution Functions</a:t>
            </a:r>
          </a:p>
          <a:p>
            <a:pPr marL="514350" indent="-514350" algn="l">
              <a:buAutoNum type="arabicPeriod"/>
            </a:pPr>
            <a:r>
              <a:rPr lang="en-IN" sz="1600" dirty="0" smtClean="0"/>
              <a:t>Normal Distribution Function</a:t>
            </a:r>
          </a:p>
          <a:p>
            <a:pPr marL="514350" indent="-514350" algn="l">
              <a:buAutoNum type="arabicPeriod"/>
            </a:pPr>
            <a:r>
              <a:rPr lang="en-IN" sz="1600" dirty="0" smtClean="0"/>
              <a:t>Sampling and sampling distribution</a:t>
            </a:r>
          </a:p>
          <a:p>
            <a:pPr marL="514350" indent="-514350" algn="l">
              <a:buAutoNum type="arabicPeriod"/>
            </a:pPr>
            <a:r>
              <a:rPr lang="en-IN" sz="1600" dirty="0" smtClean="0"/>
              <a:t>Central Limit Theorem</a:t>
            </a:r>
          </a:p>
          <a:p>
            <a:pPr marL="514350" indent="-514350" algn="l">
              <a:buAutoNum type="arabicPeriod"/>
            </a:pPr>
            <a:r>
              <a:rPr lang="en-IN" sz="1600" dirty="0" smtClean="0"/>
              <a:t>Null/Alternate Hypothesis Testing</a:t>
            </a:r>
          </a:p>
          <a:p>
            <a:pPr marL="514350" indent="-514350" algn="l">
              <a:buAutoNum type="arabicPeriod"/>
            </a:pPr>
            <a:r>
              <a:rPr lang="en-IN" sz="1600" dirty="0" smtClean="0"/>
              <a:t>Critical Value Method of testing hypothesis</a:t>
            </a:r>
          </a:p>
          <a:p>
            <a:pPr marL="514350" indent="-514350" algn="l">
              <a:buAutoNum type="arabicPeriod"/>
            </a:pPr>
            <a:r>
              <a:rPr lang="en-IN" sz="1600" dirty="0" smtClean="0"/>
              <a:t>P-value method </a:t>
            </a:r>
          </a:p>
          <a:p>
            <a:pPr marL="514350" indent="-514350" algn="l">
              <a:buAutoNum type="arabicPeriod"/>
            </a:pPr>
            <a:r>
              <a:rPr lang="en-IN" sz="1600" dirty="0" smtClean="0"/>
              <a:t>Types of Errors</a:t>
            </a:r>
          </a:p>
          <a:p>
            <a:pPr marL="514350" indent="-514350" algn="l">
              <a:buAutoNum type="arabicPeriod"/>
            </a:pPr>
            <a:r>
              <a:rPr lang="en-IN" sz="1600" dirty="0" smtClean="0"/>
              <a:t>T-Test</a:t>
            </a:r>
          </a:p>
          <a:p>
            <a:pPr marL="514350" indent="-514350" algn="l">
              <a:buAutoNum type="arabicPeriod"/>
            </a:pPr>
            <a:endParaRPr lang="en-IN" sz="1600" dirty="0"/>
          </a:p>
        </p:txBody>
      </p:sp>
    </p:spTree>
    <p:extLst>
      <p:ext uri="{BB962C8B-B14F-4D97-AF65-F5344CB8AC3E}">
        <p14:creationId xmlns:p14="http://schemas.microsoft.com/office/powerpoint/2010/main" val="1761497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smtClean="0"/>
              <a:t>Central Limit Theorem</a:t>
            </a:r>
            <a:endParaRPr lang="en-IN" b="1" dirty="0"/>
          </a:p>
        </p:txBody>
      </p:sp>
      <p:sp>
        <p:nvSpPr>
          <p:cNvPr id="3" name="Content Placeholder 2"/>
          <p:cNvSpPr>
            <a:spLocks noGrp="1"/>
          </p:cNvSpPr>
          <p:nvPr>
            <p:ph idx="1"/>
          </p:nvPr>
        </p:nvSpPr>
        <p:spPr>
          <a:xfrm>
            <a:off x="680481" y="1556793"/>
            <a:ext cx="9557597" cy="4683140"/>
          </a:xfrm>
        </p:spPr>
        <p:txBody>
          <a:bodyPr>
            <a:normAutofit/>
          </a:bodyPr>
          <a:lstStyle/>
          <a:p>
            <a:pPr marL="0" indent="0">
              <a:buNone/>
            </a:pPr>
            <a:r>
              <a:rPr lang="en-IN" sz="2000" dirty="0" smtClean="0"/>
              <a:t>The</a:t>
            </a:r>
            <a:r>
              <a:rPr lang="en-IN" sz="2000" dirty="0"/>
              <a:t> </a:t>
            </a:r>
            <a:r>
              <a:rPr lang="en-IN" sz="2000" b="1" dirty="0"/>
              <a:t>central limit theorem</a:t>
            </a:r>
            <a:r>
              <a:rPr lang="en-IN" sz="2000" dirty="0"/>
              <a:t> (</a:t>
            </a:r>
            <a:r>
              <a:rPr lang="en-IN" sz="2000" b="1" dirty="0"/>
              <a:t>CLT</a:t>
            </a:r>
            <a:r>
              <a:rPr lang="en-IN" sz="2000" dirty="0"/>
              <a:t>) establishes that, in some situations, when </a:t>
            </a:r>
            <a:r>
              <a:rPr lang="en-IN" sz="2000" dirty="0">
                <a:hlinkClick r:id="rId2" tooltip="Statistical independence"/>
              </a:rPr>
              <a:t>independent random variables</a:t>
            </a:r>
            <a:r>
              <a:rPr lang="en-IN" sz="2000" dirty="0"/>
              <a:t> are added, their properly normalized sum tends toward a </a:t>
            </a:r>
            <a:r>
              <a:rPr lang="en-IN" sz="2000" dirty="0">
                <a:hlinkClick r:id="rId3" tooltip="Normal distribution"/>
              </a:rPr>
              <a:t>normal distribution</a:t>
            </a:r>
            <a:r>
              <a:rPr lang="en-IN" sz="2000" dirty="0"/>
              <a:t> (informally a "</a:t>
            </a:r>
            <a:r>
              <a:rPr lang="en-IN" sz="2000" i="1" dirty="0"/>
              <a:t>bell curve</a:t>
            </a:r>
            <a:r>
              <a:rPr lang="en-IN" sz="2000" dirty="0"/>
              <a:t>") even if the original variables themselves are not normally distributed.</a:t>
            </a:r>
            <a:endParaRPr lang="en-IN" sz="2000" dirty="0" smtClean="0"/>
          </a:p>
          <a:p>
            <a:pPr marL="0" indent="0">
              <a:buNone/>
            </a:pPr>
            <a:endParaRPr lang="en-IN" sz="2000" dirty="0" smtClean="0"/>
          </a:p>
        </p:txBody>
      </p:sp>
      <p:sp>
        <p:nvSpPr>
          <p:cNvPr id="10" name="AutoShape 2" descr="blob:https://web.whatsapp.com/b057faf9-9755-410f-b311-cc11cf387ca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4" descr="blob:https://web.whatsapp.com/b057faf9-9755-410f-b311-cc11cf387ca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17154" r="14216"/>
          <a:stretch/>
        </p:blipFill>
        <p:spPr>
          <a:xfrm rot="16200000">
            <a:off x="1350408" y="2327298"/>
            <a:ext cx="1888069" cy="3668137"/>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t="14313" b="14892"/>
          <a:stretch/>
        </p:blipFill>
        <p:spPr>
          <a:xfrm rot="16200000">
            <a:off x="4036228" y="2666999"/>
            <a:ext cx="3291840" cy="310726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l="24848" t="13282" r="13147"/>
          <a:stretch/>
        </p:blipFill>
        <p:spPr>
          <a:xfrm rot="16200000">
            <a:off x="8079617" y="2310001"/>
            <a:ext cx="1951566" cy="3639233"/>
          </a:xfrm>
          <a:prstGeom prst="rect">
            <a:avLst/>
          </a:prstGeom>
        </p:spPr>
      </p:pic>
      <p:sp>
        <p:nvSpPr>
          <p:cNvPr id="7" name="Rectangle 6"/>
          <p:cNvSpPr/>
          <p:nvPr/>
        </p:nvSpPr>
        <p:spPr>
          <a:xfrm>
            <a:off x="865749" y="5970600"/>
            <a:ext cx="5024902" cy="369332"/>
          </a:xfrm>
          <a:prstGeom prst="rect">
            <a:avLst/>
          </a:prstGeom>
        </p:spPr>
        <p:txBody>
          <a:bodyPr wrap="none">
            <a:spAutoFit/>
          </a:bodyPr>
          <a:lstStyle/>
          <a:p>
            <a:r>
              <a:rPr lang="en-IN" dirty="0">
                <a:hlinkClick r:id="rId7"/>
              </a:rPr>
              <a:t>http://onlinestatbook.com/stat_sim/sampling_dist/</a:t>
            </a:r>
            <a:endParaRPr lang="en-IN" dirty="0"/>
          </a:p>
        </p:txBody>
      </p:sp>
    </p:spTree>
    <p:extLst>
      <p:ext uri="{BB962C8B-B14F-4D97-AF65-F5344CB8AC3E}">
        <p14:creationId xmlns:p14="http://schemas.microsoft.com/office/powerpoint/2010/main" val="120353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780787"/>
            <a:ext cx="10160000" cy="1143000"/>
          </a:xfrm>
        </p:spPr>
        <p:txBody>
          <a:bodyPr/>
          <a:lstStyle/>
          <a:p>
            <a:pPr algn="l"/>
            <a:r>
              <a:rPr lang="en-IN" b="1" dirty="0" smtClean="0"/>
              <a:t>Section II: Hypothesis Testing</a:t>
            </a:r>
            <a:endParaRPr lang="en-IN" b="1" dirty="0"/>
          </a:p>
        </p:txBody>
      </p:sp>
      <p:sp>
        <p:nvSpPr>
          <p:cNvPr id="10" name="AutoShape 2" descr="blob:https://web.whatsapp.com/b057faf9-9755-410f-b311-cc11cf387ca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4" descr="blob:https://web.whatsapp.com/b057faf9-9755-410f-b311-cc11cf387ca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91719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smtClean="0"/>
              <a:t>Null/Alternate Hypothesis</a:t>
            </a:r>
            <a:endParaRPr lang="en-IN" b="1" dirty="0"/>
          </a:p>
        </p:txBody>
      </p:sp>
      <p:sp>
        <p:nvSpPr>
          <p:cNvPr id="3" name="Content Placeholder 2"/>
          <p:cNvSpPr>
            <a:spLocks noGrp="1"/>
          </p:cNvSpPr>
          <p:nvPr>
            <p:ph idx="1"/>
          </p:nvPr>
        </p:nvSpPr>
        <p:spPr>
          <a:xfrm>
            <a:off x="680481" y="1556793"/>
            <a:ext cx="9557597" cy="4683140"/>
          </a:xfrm>
        </p:spPr>
        <p:txBody>
          <a:bodyPr>
            <a:normAutofit fontScale="92500" lnSpcReduction="20000"/>
          </a:bodyPr>
          <a:lstStyle/>
          <a:p>
            <a:pPr marL="0" indent="0">
              <a:buNone/>
            </a:pPr>
            <a:r>
              <a:rPr lang="en-IN" sz="2000" dirty="0" smtClean="0"/>
              <a:t>Null Hypothesis is the by default setting which is present. Something which people already believe to be true.</a:t>
            </a:r>
          </a:p>
          <a:p>
            <a:pPr marL="0" indent="0">
              <a:buNone/>
            </a:pPr>
            <a:endParaRPr lang="en-IN" sz="2000" dirty="0"/>
          </a:p>
          <a:p>
            <a:pPr marL="0" indent="0">
              <a:buNone/>
            </a:pPr>
            <a:r>
              <a:rPr lang="en-IN" sz="2000" dirty="0" smtClean="0"/>
              <a:t>Alternate Hypothesis is something which we suspect to be true and trying to prove through the experiment.</a:t>
            </a:r>
          </a:p>
          <a:p>
            <a:pPr marL="0" indent="0">
              <a:buNone/>
            </a:pPr>
            <a:r>
              <a:rPr lang="en-IN" sz="2100" dirty="0"/>
              <a:t>In other words, the alternative hypothesis is a direct contradiction of the null hypothesis</a:t>
            </a:r>
            <a:endParaRPr lang="en-IN" sz="2100" dirty="0"/>
          </a:p>
          <a:p>
            <a:pPr marL="0" indent="0">
              <a:buNone/>
            </a:pPr>
            <a:endParaRPr lang="en-IN" sz="2000" dirty="0"/>
          </a:p>
          <a:p>
            <a:pPr marL="0" indent="0">
              <a:buNone/>
            </a:pPr>
            <a:r>
              <a:rPr lang="en-IN" sz="2000" dirty="0" smtClean="0"/>
              <a:t>Example: </a:t>
            </a:r>
          </a:p>
          <a:p>
            <a:pPr marL="0" indent="0">
              <a:buNone/>
            </a:pPr>
            <a:r>
              <a:rPr lang="en-IN" sz="2000" dirty="0" smtClean="0"/>
              <a:t>Suppose it is recommended that students should get at least 8 hours of sleep to be fit.</a:t>
            </a:r>
            <a:br>
              <a:rPr lang="en-IN" sz="2000" dirty="0" smtClean="0"/>
            </a:br>
            <a:r>
              <a:rPr lang="en-IN" sz="2000" dirty="0" smtClean="0"/>
              <a:t/>
            </a:r>
            <a:br>
              <a:rPr lang="en-IN" sz="2000" dirty="0" smtClean="0"/>
            </a:br>
            <a:r>
              <a:rPr lang="en-IN" sz="2000" dirty="0" smtClean="0"/>
              <a:t>However, the school principal suspects that students might be getting less than 8 hours of sleep.</a:t>
            </a:r>
          </a:p>
          <a:p>
            <a:pPr marL="0" indent="0">
              <a:buNone/>
            </a:pPr>
            <a:endParaRPr lang="en-IN" sz="2000" dirty="0"/>
          </a:p>
          <a:p>
            <a:pPr marL="0" indent="0">
              <a:buNone/>
            </a:pPr>
            <a:r>
              <a:rPr lang="en-IN" sz="2000" dirty="0" smtClean="0"/>
              <a:t>In this case,</a:t>
            </a:r>
          </a:p>
          <a:p>
            <a:pPr marL="0" indent="0">
              <a:buNone/>
            </a:pPr>
            <a:r>
              <a:rPr lang="en-IN" sz="2000" dirty="0" smtClean="0"/>
              <a:t>H</a:t>
            </a:r>
            <a:r>
              <a:rPr lang="en-IN" sz="1200" dirty="0" smtClean="0"/>
              <a:t>0</a:t>
            </a:r>
            <a:r>
              <a:rPr lang="en-IN" sz="2000" dirty="0" smtClean="0"/>
              <a:t> = average sleep &gt;= 8 hours</a:t>
            </a:r>
          </a:p>
          <a:p>
            <a:pPr marL="0" indent="0">
              <a:buNone/>
            </a:pPr>
            <a:r>
              <a:rPr lang="en-IN" sz="2000" dirty="0" smtClean="0"/>
              <a:t>H</a:t>
            </a:r>
            <a:r>
              <a:rPr lang="en-IN" sz="1300" dirty="0" smtClean="0"/>
              <a:t>a</a:t>
            </a:r>
            <a:r>
              <a:rPr lang="en-IN" sz="2000" dirty="0" smtClean="0"/>
              <a:t> = average sleep &lt; 8 hours</a:t>
            </a:r>
          </a:p>
        </p:txBody>
      </p:sp>
      <p:sp>
        <p:nvSpPr>
          <p:cNvPr id="10" name="AutoShape 2" descr="blob:https://web.whatsapp.com/b057faf9-9755-410f-b311-cc11cf387ca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4" descr="blob:https://web.whatsapp.com/b057faf9-9755-410f-b311-cc11cf387ca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146701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4400" b="1" dirty="0" smtClean="0"/>
              <a:t>Type I and Type II Errors</a:t>
            </a:r>
            <a:endParaRPr lang="en-IN" sz="4400" b="1" dirty="0"/>
          </a:p>
        </p:txBody>
      </p:sp>
      <p:sp>
        <p:nvSpPr>
          <p:cNvPr id="3" name="Content Placeholder 2"/>
          <p:cNvSpPr>
            <a:spLocks noGrp="1"/>
          </p:cNvSpPr>
          <p:nvPr>
            <p:ph idx="1"/>
          </p:nvPr>
        </p:nvSpPr>
        <p:spPr>
          <a:xfrm>
            <a:off x="680481" y="1556793"/>
            <a:ext cx="9557597" cy="4683140"/>
          </a:xfrm>
        </p:spPr>
        <p:txBody>
          <a:bodyPr>
            <a:normAutofit lnSpcReduction="10000"/>
          </a:bodyPr>
          <a:lstStyle/>
          <a:p>
            <a:r>
              <a:rPr lang="en-IN" sz="2000" dirty="0"/>
              <a:t>A </a:t>
            </a:r>
            <a:r>
              <a:rPr lang="en-IN" sz="2000" b="1" dirty="0"/>
              <a:t>type I error</a:t>
            </a:r>
            <a:r>
              <a:rPr lang="en-IN" sz="2000" dirty="0"/>
              <a:t> (or </a:t>
            </a:r>
            <a:r>
              <a:rPr lang="en-IN" sz="2000" b="1" dirty="0"/>
              <a:t>error of the first kind</a:t>
            </a:r>
            <a:r>
              <a:rPr lang="en-IN" sz="2000" dirty="0"/>
              <a:t>) is the </a:t>
            </a:r>
            <a:r>
              <a:rPr lang="en-IN" sz="2000" b="1" dirty="0"/>
              <a:t>incorrect rejection of a true null hypothesis</a:t>
            </a:r>
            <a:r>
              <a:rPr lang="en-IN" sz="2000" dirty="0"/>
              <a:t>. Usually a type I error leads one to conclude that a supposed effect or relationship exists when in fact it doesn't. </a:t>
            </a:r>
            <a:endParaRPr lang="en-IN" sz="2000" dirty="0" smtClean="0"/>
          </a:p>
          <a:p>
            <a:pPr marL="114300" indent="0">
              <a:buNone/>
            </a:pPr>
            <a:r>
              <a:rPr lang="en-IN" sz="2000" dirty="0" smtClean="0"/>
              <a:t>Examples </a:t>
            </a:r>
            <a:r>
              <a:rPr lang="en-IN" sz="2000" dirty="0"/>
              <a:t>of type I errors include a test that shows a patient to have a disease when in fact the patient does not have the disease, a fire alarm going on indicating a fire when in fact there is no fire, or an experiment indicating that a medical treatment should cure a disease when in fact it does not</a:t>
            </a:r>
            <a:r>
              <a:rPr lang="en-IN" sz="2000" dirty="0" smtClean="0"/>
              <a:t>.</a:t>
            </a:r>
          </a:p>
          <a:p>
            <a:pPr marL="114300" indent="0">
              <a:buNone/>
            </a:pPr>
            <a:endParaRPr lang="en-IN" sz="2000" dirty="0"/>
          </a:p>
          <a:p>
            <a:pPr marL="114300" indent="0">
              <a:buNone/>
            </a:pPr>
            <a:endParaRPr lang="en-IN" sz="2000" dirty="0"/>
          </a:p>
          <a:p>
            <a:r>
              <a:rPr lang="en-IN" sz="2000" dirty="0"/>
              <a:t>A </a:t>
            </a:r>
            <a:r>
              <a:rPr lang="en-IN" sz="2000" b="1" dirty="0"/>
              <a:t>type II error</a:t>
            </a:r>
            <a:r>
              <a:rPr lang="en-IN" sz="2000" dirty="0"/>
              <a:t> (or </a:t>
            </a:r>
            <a:r>
              <a:rPr lang="en-IN" sz="2000" b="1" dirty="0"/>
              <a:t>error of the second kind</a:t>
            </a:r>
            <a:r>
              <a:rPr lang="en-IN" sz="2000" dirty="0"/>
              <a:t>) is the </a:t>
            </a:r>
            <a:r>
              <a:rPr lang="en-IN" sz="2000" b="1" dirty="0"/>
              <a:t>failure to reject a false null hypothesis</a:t>
            </a:r>
            <a:r>
              <a:rPr lang="en-IN" sz="2000" dirty="0"/>
              <a:t>. </a:t>
            </a:r>
            <a:endParaRPr lang="en-IN" sz="2000" dirty="0" smtClean="0"/>
          </a:p>
          <a:p>
            <a:pPr marL="114300" indent="0">
              <a:buNone/>
            </a:pPr>
            <a:r>
              <a:rPr lang="en-IN" sz="2000" dirty="0" smtClean="0"/>
              <a:t>Examples </a:t>
            </a:r>
            <a:r>
              <a:rPr lang="en-IN" sz="2000" dirty="0"/>
              <a:t>of type II errors would be a blood test failing to detect the disease it was designed to detect, in a patient who really has the disease; a fire breaking out and the fire alarm does not ring; or a clinical trial of a medical treatment failing to show that the treatment works when really it does.</a:t>
            </a:r>
          </a:p>
          <a:p>
            <a:pPr marL="0" indent="0">
              <a:buNone/>
            </a:pPr>
            <a:endParaRPr lang="en-IN" sz="2000" dirty="0" smtClean="0"/>
          </a:p>
        </p:txBody>
      </p:sp>
      <p:sp>
        <p:nvSpPr>
          <p:cNvPr id="10" name="AutoShape 2" descr="blob:https://web.whatsapp.com/b057faf9-9755-410f-b311-cc11cf387ca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4" descr="blob:https://web.whatsapp.com/b057faf9-9755-410f-b311-cc11cf387ca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962351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4400" b="1" dirty="0" smtClean="0"/>
              <a:t>Type I and Type II Errors</a:t>
            </a:r>
            <a:endParaRPr lang="en-IN" sz="4400" b="1" dirty="0"/>
          </a:p>
        </p:txBody>
      </p:sp>
      <p:sp>
        <p:nvSpPr>
          <p:cNvPr id="10" name="AutoShape 2" descr="blob:https://web.whatsapp.com/b057faf9-9755-410f-b311-cc11cf387ca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4" descr="blob:https://web.whatsapp.com/b057faf9-9755-410f-b311-cc11cf387ca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4996" y="1331382"/>
            <a:ext cx="6619875"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5080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4400" b="1" dirty="0" smtClean="0"/>
              <a:t>Upper, Lower and Two Tailed Tests</a:t>
            </a:r>
            <a:endParaRPr lang="en-IN" sz="4400" b="1" dirty="0"/>
          </a:p>
        </p:txBody>
      </p:sp>
      <p:sp>
        <p:nvSpPr>
          <p:cNvPr id="3" name="Content Placeholder 2"/>
          <p:cNvSpPr>
            <a:spLocks noGrp="1"/>
          </p:cNvSpPr>
          <p:nvPr>
            <p:ph idx="1"/>
          </p:nvPr>
        </p:nvSpPr>
        <p:spPr>
          <a:xfrm>
            <a:off x="680481" y="1556793"/>
            <a:ext cx="9557597" cy="4683140"/>
          </a:xfrm>
        </p:spPr>
        <p:txBody>
          <a:bodyPr>
            <a:normAutofit/>
          </a:bodyPr>
          <a:lstStyle/>
          <a:p>
            <a:pPr marL="114300" indent="0">
              <a:buNone/>
            </a:pPr>
            <a:r>
              <a:rPr lang="en-IN" sz="2000" dirty="0"/>
              <a:t>The research or alternative hypothesis can take one of three forms. An investigator might believe that the parameter has increased, decreased or changed. For example, an investigator might hypothesize:  </a:t>
            </a:r>
          </a:p>
          <a:p>
            <a:endParaRPr lang="en-IN" sz="2000" dirty="0" smtClean="0"/>
          </a:p>
          <a:p>
            <a:r>
              <a:rPr lang="en-IN" sz="2000" dirty="0" smtClean="0"/>
              <a:t>H</a:t>
            </a:r>
            <a:r>
              <a:rPr lang="en-IN" sz="2000" baseline="-25000" dirty="0" smtClean="0"/>
              <a:t>1</a:t>
            </a:r>
            <a:r>
              <a:rPr lang="en-IN" sz="2000" dirty="0"/>
              <a:t>: μ &gt; μ </a:t>
            </a:r>
            <a:r>
              <a:rPr lang="en-IN" sz="2000" baseline="-25000" dirty="0"/>
              <a:t>0</a:t>
            </a:r>
            <a:r>
              <a:rPr lang="en-IN" sz="2000" dirty="0"/>
              <a:t> , where μ</a:t>
            </a:r>
            <a:r>
              <a:rPr lang="en-IN" sz="2000" baseline="-25000" dirty="0"/>
              <a:t>0</a:t>
            </a:r>
            <a:r>
              <a:rPr lang="en-IN" sz="2000" dirty="0"/>
              <a:t> is the comparator or null value </a:t>
            </a:r>
            <a:r>
              <a:rPr lang="en-IN" sz="2000" dirty="0" smtClean="0"/>
              <a:t>and </a:t>
            </a:r>
            <a:r>
              <a:rPr lang="en-IN" sz="2000" dirty="0"/>
              <a:t>an increase is hypothesized - this type of test is called an </a:t>
            </a:r>
            <a:r>
              <a:rPr lang="en-IN" sz="2000" b="1" dirty="0"/>
              <a:t>upper-tailed test</a:t>
            </a:r>
            <a:r>
              <a:rPr lang="en-IN" sz="2000" dirty="0"/>
              <a:t>;</a:t>
            </a:r>
          </a:p>
          <a:p>
            <a:r>
              <a:rPr lang="en-IN" sz="2000" dirty="0"/>
              <a:t>H</a:t>
            </a:r>
            <a:r>
              <a:rPr lang="en-IN" sz="2000" baseline="-25000" dirty="0"/>
              <a:t>1</a:t>
            </a:r>
            <a:r>
              <a:rPr lang="en-IN" sz="2000" dirty="0"/>
              <a:t>: μ &lt; μ</a:t>
            </a:r>
            <a:r>
              <a:rPr lang="en-IN" sz="2000" baseline="-25000" dirty="0"/>
              <a:t>0</a:t>
            </a:r>
            <a:r>
              <a:rPr lang="en-IN" sz="2000" dirty="0"/>
              <a:t> , where a decrease is hypothesized and this is called a </a:t>
            </a:r>
            <a:r>
              <a:rPr lang="en-IN" sz="2000" b="1" dirty="0"/>
              <a:t>lower-tailed test</a:t>
            </a:r>
            <a:r>
              <a:rPr lang="en-IN" sz="2000" dirty="0"/>
              <a:t>; or</a:t>
            </a:r>
          </a:p>
          <a:p>
            <a:r>
              <a:rPr lang="en-IN" sz="2000" dirty="0"/>
              <a:t>H</a:t>
            </a:r>
            <a:r>
              <a:rPr lang="en-IN" sz="2000" baseline="-25000" dirty="0"/>
              <a:t>1</a:t>
            </a:r>
            <a:r>
              <a:rPr lang="en-IN" sz="2000" dirty="0"/>
              <a:t>: μ ≠ μ </a:t>
            </a:r>
            <a:r>
              <a:rPr lang="en-IN" sz="2000" baseline="-25000" dirty="0"/>
              <a:t>0,</a:t>
            </a:r>
            <a:r>
              <a:rPr lang="en-IN" sz="2000" dirty="0"/>
              <a:t> where a difference is hypothesized and this is called a </a:t>
            </a:r>
            <a:r>
              <a:rPr lang="en-IN" sz="2000" b="1" dirty="0"/>
              <a:t>two-tailed test</a:t>
            </a:r>
            <a:r>
              <a:rPr lang="en-IN" sz="2000" dirty="0"/>
              <a:t>.  </a:t>
            </a:r>
          </a:p>
          <a:p>
            <a:pPr marL="114300" indent="0">
              <a:buNone/>
            </a:pPr>
            <a:endParaRPr lang="en-IN" sz="2000" dirty="0" smtClean="0"/>
          </a:p>
          <a:p>
            <a:pPr marL="114300" indent="0">
              <a:buNone/>
            </a:pPr>
            <a:r>
              <a:rPr lang="en-IN" sz="2000" dirty="0" smtClean="0"/>
              <a:t>The </a:t>
            </a:r>
            <a:r>
              <a:rPr lang="en-IN" sz="2000" dirty="0"/>
              <a:t>exact form of the research hypothesis depends on the investigator's belief about the parameter of interest and whether it has possibly increased, decreased or is different from the null value. The research hypothesis is set up by the investigator before any data are collected.</a:t>
            </a:r>
          </a:p>
          <a:p>
            <a:pPr marL="0" indent="0">
              <a:buNone/>
            </a:pPr>
            <a:endParaRPr lang="en-IN" sz="2000" dirty="0" smtClean="0"/>
          </a:p>
        </p:txBody>
      </p:sp>
      <p:sp>
        <p:nvSpPr>
          <p:cNvPr id="10" name="AutoShape 2" descr="blob:https://web.whatsapp.com/b057faf9-9755-410f-b311-cc11cf387ca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4" descr="blob:https://web.whatsapp.com/b057faf9-9755-410f-b311-cc11cf387ca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264486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4400" b="1" dirty="0" smtClean="0"/>
              <a:t>Hypothesis Testing</a:t>
            </a:r>
            <a:endParaRPr lang="en-IN" sz="4400" b="1" dirty="0"/>
          </a:p>
        </p:txBody>
      </p:sp>
      <p:sp>
        <p:nvSpPr>
          <p:cNvPr id="3" name="Content Placeholder 2"/>
          <p:cNvSpPr>
            <a:spLocks noGrp="1"/>
          </p:cNvSpPr>
          <p:nvPr>
            <p:ph idx="1"/>
          </p:nvPr>
        </p:nvSpPr>
        <p:spPr>
          <a:xfrm>
            <a:off x="680481" y="1556793"/>
            <a:ext cx="9557597" cy="4683140"/>
          </a:xfrm>
        </p:spPr>
        <p:txBody>
          <a:bodyPr>
            <a:normAutofit/>
          </a:bodyPr>
          <a:lstStyle/>
          <a:p>
            <a:pPr marL="0" indent="0">
              <a:buNone/>
            </a:pPr>
            <a:r>
              <a:rPr lang="en-IN" sz="2000" dirty="0" smtClean="0"/>
              <a:t>When the observed value of the statistic is “extreme” in the sampling distribution that assumes H</a:t>
            </a:r>
            <a:r>
              <a:rPr lang="en-IN" sz="1200" dirty="0" smtClean="0"/>
              <a:t>0</a:t>
            </a:r>
            <a:r>
              <a:rPr lang="en-IN" sz="2000" dirty="0" smtClean="0"/>
              <a:t> is true, we reject H</a:t>
            </a:r>
            <a:r>
              <a:rPr lang="en-IN" sz="1200" dirty="0"/>
              <a:t>0</a:t>
            </a:r>
            <a:r>
              <a:rPr lang="en-IN" sz="2000" dirty="0" smtClean="0"/>
              <a:t>. Otherwise, we fail to reject H</a:t>
            </a:r>
            <a:r>
              <a:rPr lang="en-IN" sz="1200" dirty="0"/>
              <a:t>0</a:t>
            </a:r>
            <a:r>
              <a:rPr lang="en-IN" sz="2000" dirty="0" smtClean="0"/>
              <a:t>.</a:t>
            </a:r>
          </a:p>
          <a:p>
            <a:pPr marL="0" indent="0">
              <a:buNone/>
            </a:pPr>
            <a:endParaRPr lang="en-IN" sz="2000" dirty="0"/>
          </a:p>
          <a:p>
            <a:pPr marL="0" indent="0">
              <a:buNone/>
            </a:pPr>
            <a:r>
              <a:rPr lang="en-IN" sz="2000" dirty="0" smtClean="0"/>
              <a:t>Now comes the question of defining the “extreme” value.</a:t>
            </a:r>
          </a:p>
          <a:p>
            <a:pPr marL="0" indent="0">
              <a:buNone/>
            </a:pPr>
            <a:endParaRPr lang="en-IN" sz="2000" dirty="0"/>
          </a:p>
          <a:p>
            <a:pPr marL="0" indent="0">
              <a:buNone/>
            </a:pPr>
            <a:r>
              <a:rPr lang="en-IN" sz="2000" dirty="0" smtClean="0"/>
              <a:t>There are 2 most commonly used methods:</a:t>
            </a:r>
          </a:p>
          <a:p>
            <a:pPr marL="0" indent="0">
              <a:buNone/>
            </a:pPr>
            <a:endParaRPr lang="en-IN" sz="2000" dirty="0"/>
          </a:p>
          <a:p>
            <a:pPr marL="457200" indent="-457200">
              <a:buAutoNum type="arabicPeriod"/>
            </a:pPr>
            <a:r>
              <a:rPr lang="en-IN" sz="2000" dirty="0" smtClean="0"/>
              <a:t>Critical Value Method</a:t>
            </a:r>
          </a:p>
          <a:p>
            <a:pPr marL="457200" indent="-457200">
              <a:buAutoNum type="arabicPeriod"/>
            </a:pPr>
            <a:endParaRPr lang="en-IN" sz="2000" dirty="0"/>
          </a:p>
          <a:p>
            <a:pPr marL="457200" indent="-457200">
              <a:buAutoNum type="arabicPeriod"/>
            </a:pPr>
            <a:r>
              <a:rPr lang="en-IN" sz="2000" dirty="0" smtClean="0"/>
              <a:t>P-Value Method</a:t>
            </a:r>
          </a:p>
        </p:txBody>
      </p:sp>
      <p:sp>
        <p:nvSpPr>
          <p:cNvPr id="10" name="AutoShape 2" descr="blob:https://web.whatsapp.com/b057faf9-9755-410f-b311-cc11cf387ca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4" descr="blob:https://web.whatsapp.com/b057faf9-9755-410f-b311-cc11cf387ca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098833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4400" b="1" dirty="0" smtClean="0"/>
              <a:t>Critical Value Method</a:t>
            </a:r>
            <a:endParaRPr lang="en-IN" sz="4400"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80481" y="1556793"/>
                <a:ext cx="9557597" cy="4683140"/>
              </a:xfrm>
            </p:spPr>
            <p:txBody>
              <a:bodyPr>
                <a:normAutofit/>
              </a:bodyPr>
              <a:lstStyle/>
              <a:p>
                <a:pPr marL="0" indent="0">
                  <a:buNone/>
                </a:pPr>
                <a:r>
                  <a:rPr lang="en-IN" sz="2000" dirty="0" smtClean="0"/>
                  <a:t>A critical value depends on:</a:t>
                </a:r>
              </a:p>
              <a:p>
                <a:pPr marL="0" indent="0">
                  <a:buNone/>
                </a:pPr>
                <a:endParaRPr lang="en-IN" sz="2000" dirty="0"/>
              </a:p>
              <a:p>
                <a:pPr marL="457200" indent="-457200">
                  <a:buAutoNum type="arabicPeriod"/>
                </a:pPr>
                <a:r>
                  <a:rPr lang="en-IN" sz="2000" dirty="0" smtClean="0"/>
                  <a:t>Distribution of the test statistic</a:t>
                </a:r>
              </a:p>
              <a:p>
                <a:pPr marL="457200" indent="-457200">
                  <a:buAutoNum type="arabicPeriod"/>
                </a:pPr>
                <a:r>
                  <a:rPr lang="en-IN" sz="2000" dirty="0" smtClean="0"/>
                  <a:t>The level of significance of the test </a:t>
                </a:r>
                <a:r>
                  <a:rPr lang="el-GR" sz="2000" dirty="0" smtClean="0"/>
                  <a:t>α</a:t>
                </a:r>
                <a:endParaRPr lang="en-IN" sz="2000" dirty="0" smtClean="0"/>
              </a:p>
              <a:p>
                <a:pPr marL="457200" indent="-457200">
                  <a:buAutoNum type="arabicPeriod"/>
                </a:pPr>
                <a:r>
                  <a:rPr lang="en-IN" sz="2000" dirty="0" smtClean="0"/>
                  <a:t>The type of test: left-tail, right-tail or two-tail</a:t>
                </a:r>
              </a:p>
              <a:p>
                <a:pPr marL="457200" indent="-457200">
                  <a:buAutoNum type="arabicPeriod"/>
                </a:pPr>
                <a:endParaRPr lang="en-IN" sz="2000" dirty="0"/>
              </a:p>
              <a:p>
                <a:pPr marL="0" indent="0">
                  <a:buNone/>
                </a:pPr>
                <a:r>
                  <a:rPr lang="en-IN" sz="2000" dirty="0" smtClean="0"/>
                  <a:t>After having the calculated statistic, we will first convert it to the standard score</a:t>
                </a:r>
              </a:p>
              <a:p>
                <a:pPr marL="0" indent="0">
                  <a:buNone/>
                </a:pPr>
                <a:r>
                  <a:rPr lang="en-IN" sz="2000" dirty="0"/>
                  <a:t>	</a:t>
                </a:r>
                <a14:m>
                  <m:oMath xmlns:m="http://schemas.openxmlformats.org/officeDocument/2006/math">
                    <m:sSub>
                      <m:sSubPr>
                        <m:ctrlPr>
                          <a:rPr lang="en-IN" sz="2000" i="1" smtClean="0">
                            <a:latin typeface="Cambria Math"/>
                          </a:rPr>
                        </m:ctrlPr>
                      </m:sSubPr>
                      <m:e>
                        <m:r>
                          <a:rPr lang="en-IN" sz="2000" b="0" i="1" smtClean="0">
                            <a:latin typeface="Cambria Math"/>
                          </a:rPr>
                          <m:t>𝑧</m:t>
                        </m:r>
                      </m:e>
                      <m:sub>
                        <m:r>
                          <a:rPr lang="en-IN" sz="2000" b="0" i="1" smtClean="0">
                            <a:latin typeface="Cambria Math"/>
                          </a:rPr>
                          <m:t>𝑡𝑒𝑠𝑡</m:t>
                        </m:r>
                      </m:sub>
                    </m:sSub>
                    <m:r>
                      <a:rPr lang="en-IN" sz="2000" b="0" i="1" smtClean="0">
                        <a:latin typeface="Cambria Math"/>
                      </a:rPr>
                      <m:t>= </m:t>
                    </m:r>
                    <m:f>
                      <m:fPr>
                        <m:ctrlPr>
                          <a:rPr lang="en-IN" sz="2000" b="0" i="1" smtClean="0">
                            <a:latin typeface="Cambria Math"/>
                          </a:rPr>
                        </m:ctrlPr>
                      </m:fPr>
                      <m:num>
                        <m:acc>
                          <m:accPr>
                            <m:chr m:val="̅"/>
                            <m:ctrlPr>
                              <a:rPr lang="en-IN" sz="2000" b="0" i="1" smtClean="0">
                                <a:latin typeface="Cambria Math"/>
                              </a:rPr>
                            </m:ctrlPr>
                          </m:accPr>
                          <m:e>
                            <m:r>
                              <a:rPr lang="en-IN" sz="2000" b="0" i="1" smtClean="0">
                                <a:latin typeface="Cambria Math"/>
                              </a:rPr>
                              <m:t>𝑥</m:t>
                            </m:r>
                          </m:e>
                        </m:acc>
                        <m:r>
                          <a:rPr lang="en-IN" sz="2000" b="0" i="1" smtClean="0">
                            <a:latin typeface="Cambria Math"/>
                          </a:rPr>
                          <m:t> − </m:t>
                        </m:r>
                        <m:sSub>
                          <m:sSubPr>
                            <m:ctrlPr>
                              <a:rPr lang="en-IN" sz="2000" b="0" i="1" smtClean="0">
                                <a:latin typeface="Cambria Math"/>
                              </a:rPr>
                            </m:ctrlPr>
                          </m:sSubPr>
                          <m:e>
                            <m:r>
                              <a:rPr lang="en-IN" sz="2000" b="0" i="1" smtClean="0">
                                <a:latin typeface="Cambria Math"/>
                                <a:ea typeface="Cambria Math"/>
                              </a:rPr>
                              <m:t>𝜇</m:t>
                            </m:r>
                          </m:e>
                          <m:sub>
                            <m:r>
                              <a:rPr lang="en-IN" sz="2000" b="0" i="1" smtClean="0">
                                <a:latin typeface="Cambria Math"/>
                              </a:rPr>
                              <m:t>0</m:t>
                            </m:r>
                          </m:sub>
                        </m:sSub>
                      </m:num>
                      <m:den>
                        <m:f>
                          <m:fPr>
                            <m:type m:val="skw"/>
                            <m:ctrlPr>
                              <a:rPr lang="en-IN" sz="2000" b="0" i="1" smtClean="0">
                                <a:latin typeface="Cambria Math"/>
                              </a:rPr>
                            </m:ctrlPr>
                          </m:fPr>
                          <m:num>
                            <m:r>
                              <a:rPr lang="en-IN" sz="2000" b="0" i="1" smtClean="0">
                                <a:latin typeface="Cambria Math"/>
                                <a:ea typeface="Cambria Math"/>
                              </a:rPr>
                              <m:t>𝜎</m:t>
                            </m:r>
                          </m:num>
                          <m:den>
                            <m:rad>
                              <m:radPr>
                                <m:degHide m:val="on"/>
                                <m:ctrlPr>
                                  <a:rPr lang="en-IN" sz="2000" b="0" i="1" smtClean="0">
                                    <a:latin typeface="Cambria Math"/>
                                  </a:rPr>
                                </m:ctrlPr>
                              </m:radPr>
                              <m:deg/>
                              <m:e>
                                <m:r>
                                  <a:rPr lang="en-IN" sz="2000" b="0" i="1" smtClean="0">
                                    <a:latin typeface="Cambria Math"/>
                                  </a:rPr>
                                  <m:t>𝑛</m:t>
                                </m:r>
                              </m:e>
                            </m:rad>
                          </m:den>
                        </m:f>
                      </m:den>
                    </m:f>
                  </m:oMath>
                </a14:m>
                <a:r>
                  <a:rPr lang="en-IN" sz="2000" dirty="0" smtClean="0"/>
                  <a:t>                             or                           </a:t>
                </a:r>
                <a14:m>
                  <m:oMath xmlns:m="http://schemas.openxmlformats.org/officeDocument/2006/math">
                    <m:sSub>
                      <m:sSubPr>
                        <m:ctrlPr>
                          <a:rPr lang="en-IN" sz="2000" i="1" smtClean="0">
                            <a:latin typeface="Cambria Math"/>
                          </a:rPr>
                        </m:ctrlPr>
                      </m:sSubPr>
                      <m:e>
                        <m:r>
                          <a:rPr lang="en-IN" sz="2000" b="0" i="1" smtClean="0">
                            <a:latin typeface="Cambria Math"/>
                          </a:rPr>
                          <m:t>𝑡</m:t>
                        </m:r>
                      </m:e>
                      <m:sub>
                        <m:r>
                          <a:rPr lang="en-IN" sz="2000" b="0" i="1" smtClean="0">
                            <a:latin typeface="Cambria Math"/>
                          </a:rPr>
                          <m:t>𝑡𝑒𝑠𝑡</m:t>
                        </m:r>
                      </m:sub>
                    </m:sSub>
                    <m:r>
                      <a:rPr lang="en-IN" sz="2000" b="0" i="1" smtClean="0">
                        <a:latin typeface="Cambria Math"/>
                      </a:rPr>
                      <m:t>=</m:t>
                    </m:r>
                    <m:f>
                      <m:fPr>
                        <m:ctrlPr>
                          <a:rPr lang="en-IN" sz="2000" i="1">
                            <a:latin typeface="Cambria Math"/>
                          </a:rPr>
                        </m:ctrlPr>
                      </m:fPr>
                      <m:num>
                        <m:acc>
                          <m:accPr>
                            <m:chr m:val="̅"/>
                            <m:ctrlPr>
                              <a:rPr lang="en-IN" sz="2000" i="1">
                                <a:latin typeface="Cambria Math"/>
                              </a:rPr>
                            </m:ctrlPr>
                          </m:accPr>
                          <m:e>
                            <m:r>
                              <a:rPr lang="en-IN" sz="2000" i="1">
                                <a:latin typeface="Cambria Math"/>
                              </a:rPr>
                              <m:t>𝑥</m:t>
                            </m:r>
                          </m:e>
                        </m:acc>
                        <m:r>
                          <a:rPr lang="en-IN" sz="2000" i="1">
                            <a:latin typeface="Cambria Math"/>
                          </a:rPr>
                          <m:t> − </m:t>
                        </m:r>
                        <m:sSub>
                          <m:sSubPr>
                            <m:ctrlPr>
                              <a:rPr lang="en-IN" sz="2000" i="1">
                                <a:latin typeface="Cambria Math"/>
                              </a:rPr>
                            </m:ctrlPr>
                          </m:sSubPr>
                          <m:e>
                            <m:r>
                              <a:rPr lang="en-IN" sz="2000" i="1">
                                <a:latin typeface="Cambria Math"/>
                                <a:ea typeface="Cambria Math"/>
                              </a:rPr>
                              <m:t>𝜇</m:t>
                            </m:r>
                          </m:e>
                          <m:sub>
                            <m:r>
                              <a:rPr lang="en-IN" sz="2000" i="1">
                                <a:latin typeface="Cambria Math"/>
                              </a:rPr>
                              <m:t>0</m:t>
                            </m:r>
                          </m:sub>
                        </m:sSub>
                      </m:num>
                      <m:den>
                        <m:f>
                          <m:fPr>
                            <m:type m:val="skw"/>
                            <m:ctrlPr>
                              <a:rPr lang="en-IN" sz="2000" i="1">
                                <a:latin typeface="Cambria Math"/>
                              </a:rPr>
                            </m:ctrlPr>
                          </m:fPr>
                          <m:num>
                            <m:r>
                              <a:rPr lang="en-IN" sz="2000" b="0" i="1" smtClean="0">
                                <a:latin typeface="Cambria Math"/>
                              </a:rPr>
                              <m:t>𝑠</m:t>
                            </m:r>
                          </m:num>
                          <m:den>
                            <m:rad>
                              <m:radPr>
                                <m:degHide m:val="on"/>
                                <m:ctrlPr>
                                  <a:rPr lang="en-IN" sz="2000" i="1">
                                    <a:latin typeface="Cambria Math"/>
                                  </a:rPr>
                                </m:ctrlPr>
                              </m:radPr>
                              <m:deg/>
                              <m:e>
                                <m:r>
                                  <a:rPr lang="en-IN" sz="2000" i="1">
                                    <a:latin typeface="Cambria Math"/>
                                  </a:rPr>
                                  <m:t>𝑛</m:t>
                                </m:r>
                              </m:e>
                            </m:rad>
                          </m:den>
                        </m:f>
                      </m:den>
                    </m:f>
                  </m:oMath>
                </a14:m>
                <a:endParaRPr lang="en-IN" sz="2000" dirty="0" smtClean="0"/>
              </a:p>
              <a:p>
                <a:pPr marL="0" indent="0">
                  <a:buNone/>
                </a:pPr>
                <a:endParaRPr lang="en-IN" sz="2000" dirty="0"/>
              </a:p>
              <a:p>
                <a:pPr marL="0" indent="0">
                  <a:buNone/>
                </a:pPr>
                <a:r>
                  <a:rPr lang="en-IN" sz="2000" dirty="0" smtClean="0"/>
                  <a:t>If the standardized test statistic “crosses the line” determined by the critical value, then the sample result is considered extreme and we reject the null hypothesis</a:t>
                </a:r>
              </a:p>
              <a:p>
                <a:pPr marL="0" indent="0">
                  <a:buNone/>
                </a:pPr>
                <a:r>
                  <a:rPr lang="en-IN" sz="2000" dirty="0" smtClean="0"/>
                  <a:t>Otherwise, we fail to reject the null hypothesis</a:t>
                </a:r>
                <a:endParaRPr lang="en-IN" sz="2000" dirty="0"/>
              </a:p>
              <a:p>
                <a:pPr marL="0" indent="0">
                  <a:buNone/>
                </a:pPr>
                <a:endParaRPr lang="en-IN"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80481" y="1556793"/>
                <a:ext cx="9557597" cy="4683140"/>
              </a:xfrm>
              <a:blipFill rotWithShape="1">
                <a:blip r:embed="rId2"/>
                <a:stretch>
                  <a:fillRect l="-702" t="-650" b="-9233"/>
                </a:stretch>
              </a:blipFill>
            </p:spPr>
            <p:txBody>
              <a:bodyPr/>
              <a:lstStyle/>
              <a:p>
                <a:r>
                  <a:rPr lang="en-IN">
                    <a:noFill/>
                  </a:rPr>
                  <a:t> </a:t>
                </a:r>
              </a:p>
            </p:txBody>
          </p:sp>
        </mc:Fallback>
      </mc:AlternateContent>
      <p:sp>
        <p:nvSpPr>
          <p:cNvPr id="10" name="AutoShape 2" descr="blob:https://web.whatsapp.com/b057faf9-9755-410f-b311-cc11cf387ca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4" descr="blob:https://web.whatsapp.com/b057faf9-9755-410f-b311-cc11cf387ca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842346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4400" b="1" dirty="0" smtClean="0"/>
              <a:t>Critical Value Method Example</a:t>
            </a:r>
            <a:endParaRPr lang="en-IN" sz="4400" b="1" dirty="0"/>
          </a:p>
        </p:txBody>
      </p:sp>
      <p:sp>
        <p:nvSpPr>
          <p:cNvPr id="10" name="AutoShape 2" descr="blob:https://web.whatsapp.com/b057faf9-9755-410f-b311-cc11cf387ca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4" descr="blob:https://web.whatsapp.com/b057faf9-9755-410f-b311-cc11cf387ca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2" descr="blob:https://web.whatsapp.com/5a395ac8-6dac-407c-9eb8-66c5e81c9133"/>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2917" b="6250"/>
          <a:stretch/>
        </p:blipFill>
        <p:spPr bwMode="auto">
          <a:xfrm rot="10800000">
            <a:off x="1574800" y="1422400"/>
            <a:ext cx="8128000" cy="431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8020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4400" b="1" dirty="0" smtClean="0"/>
              <a:t>Critical Value Method Example cont.</a:t>
            </a:r>
            <a:endParaRPr lang="en-IN" sz="4400" b="1" dirty="0"/>
          </a:p>
        </p:txBody>
      </p:sp>
      <p:sp>
        <p:nvSpPr>
          <p:cNvPr id="10" name="AutoShape 2" descr="blob:https://web.whatsapp.com/b057faf9-9755-410f-b311-cc11cf387ca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4" descr="blob:https://web.whatsapp.com/b057faf9-9755-410f-b311-cc11cf387ca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2" descr="blob:https://web.whatsapp.com/5a395ac8-6dac-407c-9eb8-66c5e81c9133"/>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1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889" b="16250"/>
          <a:stretch/>
        </p:blipFill>
        <p:spPr bwMode="auto">
          <a:xfrm rot="10800000">
            <a:off x="1676400" y="1371600"/>
            <a:ext cx="8128000" cy="4868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2432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780787"/>
            <a:ext cx="10160000" cy="1143000"/>
          </a:xfrm>
        </p:spPr>
        <p:txBody>
          <a:bodyPr/>
          <a:lstStyle/>
          <a:p>
            <a:pPr algn="l"/>
            <a:r>
              <a:rPr lang="en-IN" b="1" dirty="0" smtClean="0"/>
              <a:t>Section I: Inferential Statistics</a:t>
            </a:r>
            <a:endParaRPr lang="en-IN" b="1" dirty="0"/>
          </a:p>
        </p:txBody>
      </p:sp>
      <p:sp>
        <p:nvSpPr>
          <p:cNvPr id="10" name="AutoShape 2" descr="blob:https://web.whatsapp.com/b057faf9-9755-410f-b311-cc11cf387ca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4" descr="blob:https://web.whatsapp.com/b057faf9-9755-410f-b311-cc11cf387ca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32638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4400" b="1" dirty="0" smtClean="0"/>
              <a:t>Critical Value Method Example cont.</a:t>
            </a:r>
            <a:endParaRPr lang="en-IN" sz="4400" b="1" dirty="0"/>
          </a:p>
        </p:txBody>
      </p:sp>
      <p:sp>
        <p:nvSpPr>
          <p:cNvPr id="10" name="AutoShape 2" descr="blob:https://web.whatsapp.com/b057faf9-9755-410f-b311-cc11cf387ca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4" descr="blob:https://web.whatsapp.com/b057faf9-9755-410f-b311-cc11cf387ca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2" descr="blob:https://web.whatsapp.com/5a395ac8-6dac-407c-9eb8-66c5e81c9133"/>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8611" r="6771" b="5833"/>
          <a:stretch/>
        </p:blipFill>
        <p:spPr bwMode="auto">
          <a:xfrm rot="10800000">
            <a:off x="1498597" y="1693333"/>
            <a:ext cx="7577667" cy="3996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3261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4400" b="1" dirty="0" smtClean="0"/>
              <a:t>P-Value Method</a:t>
            </a:r>
            <a:endParaRPr lang="en-IN" sz="4400" b="1" dirty="0"/>
          </a:p>
        </p:txBody>
      </p:sp>
      <p:sp>
        <p:nvSpPr>
          <p:cNvPr id="10" name="AutoShape 2" descr="blob:https://web.whatsapp.com/b057faf9-9755-410f-b311-cc11cf387ca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4" descr="blob:https://web.whatsapp.com/b057faf9-9755-410f-b311-cc11cf387ca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2" descr="blob:https://web.whatsapp.com/5a395ac8-6dac-407c-9eb8-66c5e81c9133"/>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p:cNvSpPr/>
          <p:nvPr/>
        </p:nvSpPr>
        <p:spPr>
          <a:xfrm>
            <a:off x="677333" y="1425111"/>
            <a:ext cx="9846734" cy="4985980"/>
          </a:xfrm>
          <a:prstGeom prst="rect">
            <a:avLst/>
          </a:prstGeom>
        </p:spPr>
        <p:txBody>
          <a:bodyPr wrap="square">
            <a:spAutoFit/>
          </a:bodyPr>
          <a:lstStyle/>
          <a:p>
            <a:r>
              <a:rPr lang="en-IN" dirty="0"/>
              <a:t>A P-value (or probability value) is the probability of getting a value of the </a:t>
            </a:r>
            <a:r>
              <a:rPr lang="en-IN" dirty="0" smtClean="0"/>
              <a:t>sample </a:t>
            </a:r>
            <a:r>
              <a:rPr lang="en-IN" dirty="0"/>
              <a:t>test statistic that is at least as extreme as the one found from the sample data, assuming that the null hypothesis is true. </a:t>
            </a:r>
            <a:endParaRPr lang="en-IN" dirty="0" smtClean="0"/>
          </a:p>
          <a:p>
            <a:endParaRPr lang="en-IN" dirty="0"/>
          </a:p>
          <a:p>
            <a:r>
              <a:rPr lang="en-IN" dirty="0" smtClean="0"/>
              <a:t>By </a:t>
            </a:r>
            <a:r>
              <a:rPr lang="en-IN" dirty="0"/>
              <a:t>extreme we mean: far from what we would expect to observe if the null hypothesis is true. </a:t>
            </a:r>
            <a:endParaRPr lang="en-IN" dirty="0" smtClean="0"/>
          </a:p>
          <a:p>
            <a:endParaRPr lang="en-IN" dirty="0"/>
          </a:p>
          <a:p>
            <a:r>
              <a:rPr lang="en-IN" dirty="0" smtClean="0"/>
              <a:t>In </a:t>
            </a:r>
            <a:r>
              <a:rPr lang="en-IN" dirty="0"/>
              <a:t>other words, a </a:t>
            </a:r>
            <a:r>
              <a:rPr lang="en-IN" b="1" dirty="0"/>
              <a:t>small P-value indicates that observation of the test statistic would be unlikely if the null hypothesis is true</a:t>
            </a:r>
            <a:r>
              <a:rPr lang="en-IN" dirty="0"/>
              <a:t>. </a:t>
            </a:r>
            <a:endParaRPr lang="en-IN" dirty="0" smtClean="0"/>
          </a:p>
          <a:p>
            <a:endParaRPr lang="en-IN" dirty="0"/>
          </a:p>
          <a:p>
            <a:endParaRPr lang="en-IN" dirty="0" smtClean="0"/>
          </a:p>
          <a:p>
            <a:r>
              <a:rPr lang="en-IN" sz="2400" dirty="0" smtClean="0"/>
              <a:t>The </a:t>
            </a:r>
            <a:r>
              <a:rPr lang="en-IN" sz="2400" dirty="0"/>
              <a:t>lower the P-value, the more evidence there is in </a:t>
            </a:r>
            <a:r>
              <a:rPr lang="en-IN" sz="2400" dirty="0" smtClean="0"/>
              <a:t>favour </a:t>
            </a:r>
            <a:r>
              <a:rPr lang="en-IN" sz="2400" dirty="0"/>
              <a:t>of rejecting the null hypothesis</a:t>
            </a:r>
            <a:r>
              <a:rPr lang="en-IN" sz="2400" dirty="0" smtClean="0"/>
              <a:t>.</a:t>
            </a:r>
          </a:p>
          <a:p>
            <a:endParaRPr lang="en-IN" dirty="0"/>
          </a:p>
          <a:p>
            <a:endParaRPr lang="en-IN" dirty="0" smtClean="0"/>
          </a:p>
          <a:p>
            <a:endParaRPr lang="en-IN" dirty="0"/>
          </a:p>
          <a:p>
            <a:endParaRPr lang="en-IN" dirty="0" smtClean="0"/>
          </a:p>
          <a:p>
            <a:endParaRPr lang="en-IN" dirty="0" smtClean="0"/>
          </a:p>
          <a:p>
            <a:endParaRPr lang="en-IN" dirty="0"/>
          </a:p>
        </p:txBody>
      </p:sp>
    </p:spTree>
    <p:extLst>
      <p:ext uri="{BB962C8B-B14F-4D97-AF65-F5344CB8AC3E}">
        <p14:creationId xmlns:p14="http://schemas.microsoft.com/office/powerpoint/2010/main" val="2212591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4400" b="1" dirty="0" smtClean="0"/>
              <a:t>P-Value Method Guidelines</a:t>
            </a:r>
            <a:endParaRPr lang="en-IN" sz="4400" b="1" dirty="0"/>
          </a:p>
        </p:txBody>
      </p:sp>
      <p:sp>
        <p:nvSpPr>
          <p:cNvPr id="10" name="AutoShape 2" descr="blob:https://web.whatsapp.com/b057faf9-9755-410f-b311-cc11cf387ca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4" descr="blob:https://web.whatsapp.com/b057faf9-9755-410f-b311-cc11cf387ca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2" descr="blob:https://web.whatsapp.com/5a395ac8-6dac-407c-9eb8-66c5e81c9133"/>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1425111"/>
            <a:ext cx="9885892" cy="4763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2069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4400" b="1" dirty="0" smtClean="0"/>
              <a:t>T-test </a:t>
            </a:r>
            <a:endParaRPr lang="en-IN" sz="4400" b="1" dirty="0"/>
          </a:p>
        </p:txBody>
      </p:sp>
      <p:sp>
        <p:nvSpPr>
          <p:cNvPr id="10" name="AutoShape 2" descr="blob:https://web.whatsapp.com/b057faf9-9755-410f-b311-cc11cf387ca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4" descr="blob:https://web.whatsapp.com/b057faf9-9755-410f-b311-cc11cf387ca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2" descr="blob:https://web.whatsapp.com/5a395ac8-6dac-407c-9eb8-66c5e81c9133"/>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Rectangle 2"/>
          <p:cNvSpPr/>
          <p:nvPr/>
        </p:nvSpPr>
        <p:spPr>
          <a:xfrm>
            <a:off x="677333" y="1425111"/>
            <a:ext cx="9846734" cy="5078313"/>
          </a:xfrm>
          <a:prstGeom prst="rect">
            <a:avLst/>
          </a:prstGeom>
        </p:spPr>
        <p:txBody>
          <a:bodyPr wrap="square">
            <a:spAutoFit/>
          </a:bodyPr>
          <a:lstStyle/>
          <a:p>
            <a:r>
              <a:rPr lang="en-IN" dirty="0"/>
              <a:t>A t-test is a type of inferential </a:t>
            </a:r>
            <a:r>
              <a:rPr lang="en-IN" u="sng" dirty="0">
                <a:hlinkClick r:id="rId2"/>
              </a:rPr>
              <a:t>statistic</a:t>
            </a:r>
            <a:r>
              <a:rPr lang="en-IN" dirty="0"/>
              <a:t> used to determine if there is a significant difference between the means of two groups, which may be related in certain features</a:t>
            </a:r>
            <a:r>
              <a:rPr lang="en-IN" dirty="0" smtClean="0"/>
              <a:t>.</a:t>
            </a:r>
          </a:p>
          <a:p>
            <a:endParaRPr lang="en-IN" dirty="0"/>
          </a:p>
          <a:p>
            <a:r>
              <a:rPr lang="en-IN" dirty="0" smtClean="0"/>
              <a:t>It is used to determine if 2 data samples come from the same distribution or not.</a:t>
            </a:r>
          </a:p>
          <a:p>
            <a:endParaRPr lang="en-IN" dirty="0"/>
          </a:p>
          <a:p>
            <a:r>
              <a:rPr lang="en-IN" dirty="0"/>
              <a:t>Calculating a t-test requires three key data values. </a:t>
            </a:r>
            <a:endParaRPr lang="en-IN" dirty="0" smtClean="0"/>
          </a:p>
          <a:p>
            <a:pPr marL="342900" indent="-342900">
              <a:buAutoNum type="arabicPeriod"/>
            </a:pPr>
            <a:r>
              <a:rPr lang="en-IN" dirty="0" smtClean="0"/>
              <a:t>They </a:t>
            </a:r>
            <a:r>
              <a:rPr lang="en-IN" dirty="0"/>
              <a:t>include the difference between the mean values from each data set (called the mean difference), </a:t>
            </a:r>
            <a:endParaRPr lang="en-IN" dirty="0" smtClean="0"/>
          </a:p>
          <a:p>
            <a:pPr marL="342900" indent="-342900">
              <a:buAutoNum type="arabicPeriod"/>
            </a:pPr>
            <a:r>
              <a:rPr lang="en-IN" dirty="0" smtClean="0"/>
              <a:t>The </a:t>
            </a:r>
            <a:r>
              <a:rPr lang="en-IN" dirty="0"/>
              <a:t>standard deviation of each group, and </a:t>
            </a:r>
            <a:endParaRPr lang="en-IN" dirty="0" smtClean="0"/>
          </a:p>
          <a:p>
            <a:pPr marL="342900" indent="-342900">
              <a:buAutoNum type="arabicPeriod"/>
            </a:pPr>
            <a:r>
              <a:rPr lang="en-IN" dirty="0" smtClean="0"/>
              <a:t>The </a:t>
            </a:r>
            <a:r>
              <a:rPr lang="en-IN" dirty="0"/>
              <a:t>number of data values of each </a:t>
            </a:r>
            <a:r>
              <a:rPr lang="en-IN" dirty="0" smtClean="0"/>
              <a:t>group</a:t>
            </a:r>
          </a:p>
          <a:p>
            <a:endParaRPr lang="en-IN" dirty="0"/>
          </a:p>
          <a:p>
            <a:r>
              <a:rPr lang="en-IN" dirty="0"/>
              <a:t>The outcome of the t-test produces a t-value. This calculated t-value is then compared against a value obtained from a critical value table (called the </a:t>
            </a:r>
            <a:r>
              <a:rPr lang="en-IN" u="sng" dirty="0">
                <a:hlinkClick r:id="rId3"/>
              </a:rPr>
              <a:t>T-Distribution Table</a:t>
            </a:r>
            <a:r>
              <a:rPr lang="en-IN" dirty="0"/>
              <a:t>). This comparison helps to determine how likely the difference between the means occurred by chance or whether the data sets really have intrinsic </a:t>
            </a:r>
            <a:r>
              <a:rPr lang="en-IN" dirty="0" smtClean="0"/>
              <a:t>differences</a:t>
            </a:r>
          </a:p>
          <a:p>
            <a:endParaRPr lang="en-IN" dirty="0"/>
          </a:p>
          <a:p>
            <a:r>
              <a:rPr lang="en-IN" dirty="0"/>
              <a:t>A </a:t>
            </a:r>
            <a:r>
              <a:rPr lang="en-IN" b="1" dirty="0"/>
              <a:t>large t-score</a:t>
            </a:r>
            <a:r>
              <a:rPr lang="en-IN" dirty="0"/>
              <a:t> indicates that the </a:t>
            </a:r>
            <a:r>
              <a:rPr lang="en-IN" b="1" dirty="0"/>
              <a:t>groups are different</a:t>
            </a:r>
            <a:r>
              <a:rPr lang="en-IN" dirty="0" smtClean="0"/>
              <a:t>. A </a:t>
            </a:r>
            <a:r>
              <a:rPr lang="en-IN" b="1" dirty="0"/>
              <a:t>small t-score</a:t>
            </a:r>
            <a:r>
              <a:rPr lang="en-IN" dirty="0"/>
              <a:t> indicates that the </a:t>
            </a:r>
            <a:r>
              <a:rPr lang="en-IN" b="1" dirty="0"/>
              <a:t>groups are similar</a:t>
            </a:r>
            <a:r>
              <a:rPr lang="en-IN" dirty="0" smtClean="0"/>
              <a:t>.</a:t>
            </a:r>
            <a:endParaRPr lang="en-IN" dirty="0"/>
          </a:p>
        </p:txBody>
      </p:sp>
    </p:spTree>
    <p:extLst>
      <p:ext uri="{BB962C8B-B14F-4D97-AF65-F5344CB8AC3E}">
        <p14:creationId xmlns:p14="http://schemas.microsoft.com/office/powerpoint/2010/main" val="59313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smtClean="0"/>
              <a:t>Further Reading</a:t>
            </a:r>
            <a:endParaRPr lang="en-IN" b="1" dirty="0"/>
          </a:p>
        </p:txBody>
      </p:sp>
      <p:sp>
        <p:nvSpPr>
          <p:cNvPr id="3" name="Content Placeholder 2"/>
          <p:cNvSpPr>
            <a:spLocks noGrp="1"/>
          </p:cNvSpPr>
          <p:nvPr>
            <p:ph idx="1"/>
          </p:nvPr>
        </p:nvSpPr>
        <p:spPr>
          <a:xfrm>
            <a:off x="680481" y="1556793"/>
            <a:ext cx="9557597" cy="4683140"/>
          </a:xfrm>
        </p:spPr>
        <p:txBody>
          <a:bodyPr>
            <a:normAutofit/>
          </a:bodyPr>
          <a:lstStyle/>
          <a:p>
            <a:pPr indent="-342900"/>
            <a:r>
              <a:rPr lang="en-IN" sz="2000" dirty="0">
                <a:hlinkClick r:id="rId2"/>
              </a:rPr>
              <a:t>http://onlinestatbook.com/stat_sim/sampling_dist</a:t>
            </a:r>
            <a:r>
              <a:rPr lang="en-IN" sz="2000" dirty="0" smtClean="0">
                <a:hlinkClick r:id="rId2"/>
              </a:rPr>
              <a:t>/</a:t>
            </a:r>
            <a:endParaRPr lang="en-IN" sz="2000" dirty="0" smtClean="0"/>
          </a:p>
          <a:p>
            <a:pPr indent="-342900"/>
            <a:r>
              <a:rPr lang="en-IN" sz="2000" dirty="0">
                <a:hlinkClick r:id="rId3"/>
              </a:rPr>
              <a:t>http://math.mercyhurst.edu/~griff/courses/m109/Lectures/sect7.2.pdf</a:t>
            </a:r>
            <a:endParaRPr lang="en-IN" sz="2000" dirty="0" smtClean="0"/>
          </a:p>
        </p:txBody>
      </p:sp>
      <p:sp>
        <p:nvSpPr>
          <p:cNvPr id="10" name="AutoShape 2" descr="blob:https://web.whatsapp.com/b057faf9-9755-410f-b311-cc11cf387ca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4" descr="blob:https://web.whatsapp.com/b057faf9-9755-410f-b311-cc11cf387ca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780236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2848505"/>
            <a:ext cx="10160000" cy="1143000"/>
          </a:xfrm>
        </p:spPr>
        <p:txBody>
          <a:bodyPr/>
          <a:lstStyle/>
          <a:p>
            <a:pPr algn="ctr"/>
            <a:r>
              <a:rPr lang="en-IN" b="1" dirty="0" smtClean="0"/>
              <a:t>Thank You</a:t>
            </a:r>
            <a:endParaRPr lang="en-IN" b="1" dirty="0"/>
          </a:p>
        </p:txBody>
      </p:sp>
      <p:sp>
        <p:nvSpPr>
          <p:cNvPr id="10" name="AutoShape 2" descr="blob:https://web.whatsapp.com/b057faf9-9755-410f-b311-cc11cf387ca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4" descr="blob:https://web.whatsapp.com/b057faf9-9755-410f-b311-cc11cf387ca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062773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smtClean="0"/>
              <a:t>Random Variable</a:t>
            </a:r>
            <a:endParaRPr lang="en-IN" b="1" dirty="0"/>
          </a:p>
        </p:txBody>
      </p:sp>
      <p:sp>
        <p:nvSpPr>
          <p:cNvPr id="3" name="Content Placeholder 2"/>
          <p:cNvSpPr>
            <a:spLocks noGrp="1"/>
          </p:cNvSpPr>
          <p:nvPr>
            <p:ph idx="1"/>
          </p:nvPr>
        </p:nvSpPr>
        <p:spPr>
          <a:xfrm>
            <a:off x="663547" y="1556793"/>
            <a:ext cx="9557597" cy="4525963"/>
          </a:xfrm>
        </p:spPr>
        <p:txBody>
          <a:bodyPr>
            <a:normAutofit lnSpcReduction="10000"/>
          </a:bodyPr>
          <a:lstStyle/>
          <a:p>
            <a:pPr marL="0" indent="0">
              <a:buNone/>
            </a:pPr>
            <a:r>
              <a:rPr lang="en-IN" sz="2000" dirty="0"/>
              <a:t>A </a:t>
            </a:r>
            <a:r>
              <a:rPr lang="en-IN" sz="2000" b="1" i="1" dirty="0"/>
              <a:t>random variable</a:t>
            </a:r>
            <a:r>
              <a:rPr lang="en-IN" sz="2000" dirty="0"/>
              <a:t>, usually written </a:t>
            </a:r>
            <a:r>
              <a:rPr lang="en-IN" sz="2000" i="1" dirty="0"/>
              <a:t>X</a:t>
            </a:r>
            <a:r>
              <a:rPr lang="en-IN" sz="2000" dirty="0"/>
              <a:t>, is a variable whose possible values are numerical outcomes of a random phenomenon. </a:t>
            </a:r>
            <a:endParaRPr lang="en-IN" sz="2000" dirty="0" smtClean="0"/>
          </a:p>
          <a:p>
            <a:pPr marL="0" indent="0">
              <a:buNone/>
            </a:pPr>
            <a:endParaRPr lang="en-IN" sz="2000" dirty="0" smtClean="0"/>
          </a:p>
          <a:p>
            <a:pPr marL="0" indent="0">
              <a:buNone/>
            </a:pPr>
            <a:r>
              <a:rPr lang="en-IN" sz="2000" dirty="0"/>
              <a:t>There are two types of random variables, </a:t>
            </a:r>
            <a:r>
              <a:rPr lang="en-IN" sz="2000" b="1" i="1" dirty="0"/>
              <a:t>discrete</a:t>
            </a:r>
            <a:r>
              <a:rPr lang="en-IN" sz="2000" dirty="0"/>
              <a:t> and </a:t>
            </a:r>
            <a:r>
              <a:rPr lang="en-IN" sz="2000" b="1" i="1" dirty="0"/>
              <a:t>continuous</a:t>
            </a:r>
            <a:r>
              <a:rPr lang="en-IN" sz="2000" dirty="0" smtClean="0"/>
              <a:t>.</a:t>
            </a:r>
          </a:p>
          <a:p>
            <a:pPr marL="0" indent="0">
              <a:buNone/>
            </a:pPr>
            <a:endParaRPr lang="en-IN" sz="2000" dirty="0"/>
          </a:p>
          <a:p>
            <a:r>
              <a:rPr lang="en-IN" sz="2000" dirty="0"/>
              <a:t>Discrete random variables take on a countable number of distinct values. Consider an experiment where a coin is tossed three times. If </a:t>
            </a:r>
            <a:r>
              <a:rPr lang="en-IN" sz="2000" b="1" dirty="0"/>
              <a:t>X represents the number of times that the coin comes up heads</a:t>
            </a:r>
            <a:r>
              <a:rPr lang="en-IN" sz="2000" dirty="0"/>
              <a:t>, then X is a discrete random variable that can only have the values 0, 1, 2, 3 (from no heads in three successive coin tosses to all heads). No other value is possible for X.</a:t>
            </a:r>
          </a:p>
          <a:p>
            <a:r>
              <a:rPr lang="en-IN" sz="2000" dirty="0"/>
              <a:t>Continuous random variables can represent any value within a specified range or interval and can take on an infinite number of possible values. An example of a continuous random variable would be an experiment that involves measuring the amount of rainfall in a city over a year, or the </a:t>
            </a:r>
            <a:r>
              <a:rPr lang="en-IN" sz="2000" b="1" dirty="0"/>
              <a:t>average height of a random group of 25 people</a:t>
            </a:r>
            <a:r>
              <a:rPr lang="en-IN" sz="2000" dirty="0"/>
              <a:t>.</a:t>
            </a:r>
          </a:p>
          <a:p>
            <a:pPr marL="0" indent="0">
              <a:buNone/>
            </a:pPr>
            <a:endParaRPr lang="en-IN" sz="2000" dirty="0"/>
          </a:p>
          <a:p>
            <a:pPr marL="0" indent="0">
              <a:buNone/>
            </a:pPr>
            <a:endParaRPr lang="en-IN" sz="2000" dirty="0"/>
          </a:p>
        </p:txBody>
      </p:sp>
    </p:spTree>
    <p:extLst>
      <p:ext uri="{BB962C8B-B14F-4D97-AF65-F5344CB8AC3E}">
        <p14:creationId xmlns:p14="http://schemas.microsoft.com/office/powerpoint/2010/main" val="191806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smtClean="0"/>
              <a:t>Expected Value</a:t>
            </a:r>
            <a:endParaRPr lang="en-IN" b="1" dirty="0"/>
          </a:p>
        </p:txBody>
      </p:sp>
      <p:sp>
        <p:nvSpPr>
          <p:cNvPr id="3" name="Content Placeholder 2"/>
          <p:cNvSpPr>
            <a:spLocks noGrp="1"/>
          </p:cNvSpPr>
          <p:nvPr>
            <p:ph idx="1"/>
          </p:nvPr>
        </p:nvSpPr>
        <p:spPr>
          <a:xfrm>
            <a:off x="680481" y="1556793"/>
            <a:ext cx="9557597" cy="4525963"/>
          </a:xfrm>
        </p:spPr>
        <p:txBody>
          <a:bodyPr>
            <a:normAutofit lnSpcReduction="10000"/>
          </a:bodyPr>
          <a:lstStyle/>
          <a:p>
            <a:pPr marL="0" indent="0">
              <a:buNone/>
            </a:pPr>
            <a:r>
              <a:rPr lang="en-IN" sz="2000" b="1" dirty="0" smtClean="0"/>
              <a:t>Expected value</a:t>
            </a:r>
            <a:r>
              <a:rPr lang="en-IN" sz="2000" dirty="0" smtClean="0"/>
              <a:t> of a random variable, intuitively, is the long-run average value of repetitions of the </a:t>
            </a:r>
            <a:r>
              <a:rPr lang="en-IN" sz="2000" b="1" dirty="0" smtClean="0"/>
              <a:t>same experiment</a:t>
            </a:r>
            <a:r>
              <a:rPr lang="en-IN" sz="2000" dirty="0" smtClean="0"/>
              <a:t> it represents</a:t>
            </a:r>
          </a:p>
          <a:p>
            <a:pPr marL="0" indent="0">
              <a:buNone/>
            </a:pPr>
            <a:endParaRPr lang="en-IN" sz="2000" dirty="0" smtClean="0"/>
          </a:p>
          <a:p>
            <a:pPr marL="0" indent="0">
              <a:buNone/>
            </a:pPr>
            <a:r>
              <a:rPr lang="en-IN" sz="2000" dirty="0" smtClean="0"/>
              <a:t>The </a:t>
            </a:r>
            <a:r>
              <a:rPr lang="en-IN" sz="2000" dirty="0"/>
              <a:t>expected value is calculated by multiplying each of the possible outcomes by the likelihood each outcome will occur, and summing all of those </a:t>
            </a:r>
            <a:r>
              <a:rPr lang="en-IN" sz="2000" dirty="0" smtClean="0"/>
              <a:t>values</a:t>
            </a:r>
          </a:p>
          <a:p>
            <a:pPr marL="0" indent="0">
              <a:buNone/>
            </a:pPr>
            <a:endParaRPr lang="en-IN" sz="2000" dirty="0"/>
          </a:p>
          <a:p>
            <a:pPr marL="0" indent="0">
              <a:buNone/>
            </a:pPr>
            <a:r>
              <a:rPr lang="en-IN" sz="2000" dirty="0" smtClean="0"/>
              <a:t>In case of rolling a dice, there are 6 possible outcome, </a:t>
            </a:r>
            <a:br>
              <a:rPr lang="en-IN" sz="2000" dirty="0" smtClean="0"/>
            </a:br>
            <a:r>
              <a:rPr lang="en-IN" sz="2000" dirty="0" smtClean="0"/>
              <a:t>1, 2, 3, 4, 5, 6 with equal probability.</a:t>
            </a:r>
          </a:p>
          <a:p>
            <a:pPr marL="0" indent="0">
              <a:buNone/>
            </a:pPr>
            <a:endParaRPr lang="en-IN" sz="2000" dirty="0"/>
          </a:p>
          <a:p>
            <a:pPr marL="0" indent="0">
              <a:buNone/>
            </a:pPr>
            <a:r>
              <a:rPr lang="en-IN" sz="2000" dirty="0" smtClean="0"/>
              <a:t>So, the expected value will be 1/6 x (1+2+3+4+5+6) = 21/6 = 3.5</a:t>
            </a:r>
          </a:p>
          <a:p>
            <a:pPr marL="0" indent="0">
              <a:buNone/>
            </a:pPr>
            <a:endParaRPr lang="en-IN" sz="2000" dirty="0"/>
          </a:p>
          <a:p>
            <a:pPr marL="0" indent="0">
              <a:buNone/>
            </a:pPr>
            <a:r>
              <a:rPr lang="en-IN" sz="2000" dirty="0" smtClean="0"/>
              <a:t>Or, the </a:t>
            </a:r>
            <a:r>
              <a:rPr lang="en-IN" sz="2000" dirty="0"/>
              <a:t>expected value of a </a:t>
            </a:r>
            <a:r>
              <a:rPr lang="en-IN" sz="2000" dirty="0">
                <a:hlinkClick r:id="rId2" tooltip="Discrete random variable"/>
              </a:rPr>
              <a:t>discrete random variable</a:t>
            </a:r>
            <a:r>
              <a:rPr lang="en-IN" sz="2000" dirty="0"/>
              <a:t> is the </a:t>
            </a:r>
            <a:r>
              <a:rPr lang="en-IN" sz="2000" dirty="0">
                <a:hlinkClick r:id="rId3" tooltip="Weighted average"/>
              </a:rPr>
              <a:t>probability-weighted average</a:t>
            </a:r>
            <a:r>
              <a:rPr lang="en-IN" sz="2000" dirty="0"/>
              <a:t> of all possible values</a:t>
            </a:r>
            <a:endParaRPr lang="en-IN" sz="2000" dirty="0"/>
          </a:p>
        </p:txBody>
      </p:sp>
    </p:spTree>
    <p:extLst>
      <p:ext uri="{BB962C8B-B14F-4D97-AF65-F5344CB8AC3E}">
        <p14:creationId xmlns:p14="http://schemas.microsoft.com/office/powerpoint/2010/main" val="1788659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smtClean="0"/>
              <a:t>Discrete Distributions</a:t>
            </a:r>
            <a:endParaRPr lang="en-IN" b="1" dirty="0"/>
          </a:p>
        </p:txBody>
      </p:sp>
      <p:sp>
        <p:nvSpPr>
          <p:cNvPr id="3" name="Content Placeholder 2"/>
          <p:cNvSpPr>
            <a:spLocks noGrp="1"/>
          </p:cNvSpPr>
          <p:nvPr>
            <p:ph idx="1"/>
          </p:nvPr>
        </p:nvSpPr>
        <p:spPr>
          <a:xfrm>
            <a:off x="680481" y="1556793"/>
            <a:ext cx="9557597" cy="4525963"/>
          </a:xfrm>
        </p:spPr>
        <p:txBody>
          <a:bodyPr>
            <a:normAutofit/>
          </a:bodyPr>
          <a:lstStyle/>
          <a:p>
            <a:pPr marL="0" indent="0">
              <a:buNone/>
            </a:pPr>
            <a:r>
              <a:rPr lang="en-IN" sz="2000" dirty="0"/>
              <a:t>A discrete distribution is a statistical distribution that shows the probabilities of outcomes with finite values</a:t>
            </a:r>
            <a:r>
              <a:rPr lang="en-IN" sz="2000" dirty="0" smtClean="0"/>
              <a:t>.</a:t>
            </a:r>
            <a:endParaRPr lang="en-IN" sz="2000" dirty="0"/>
          </a:p>
          <a:p>
            <a:pPr marL="0" indent="0">
              <a:buNone/>
            </a:pPr>
            <a:r>
              <a:rPr lang="en-IN" sz="2000" dirty="0" smtClean="0"/>
              <a:t>Ex: Binomial Distribution</a:t>
            </a:r>
          </a:p>
          <a:p>
            <a:pPr marL="0" indent="0">
              <a:buNone/>
            </a:pPr>
            <a:endParaRPr lang="en-IN" sz="2000" dirty="0"/>
          </a:p>
          <a:p>
            <a:pPr marL="0" indent="0">
              <a:buNone/>
            </a:pPr>
            <a:r>
              <a:rPr lang="en-IN" sz="2000" dirty="0" smtClean="0"/>
              <a:t>The </a:t>
            </a:r>
            <a:r>
              <a:rPr lang="en-IN" sz="2000" dirty="0"/>
              <a:t>binomial distribution with parameters n and p is the discrete probability distribution of the </a:t>
            </a:r>
            <a:r>
              <a:rPr lang="en-IN" sz="2000" b="1" dirty="0"/>
              <a:t>number of successes in a sequence of n independent experiments</a:t>
            </a:r>
            <a:r>
              <a:rPr lang="en-IN" sz="2000" dirty="0"/>
              <a:t>, each asking a yes–no question, and each with its own </a:t>
            </a:r>
            <a:r>
              <a:rPr lang="en-IN" sz="2000" dirty="0" err="1"/>
              <a:t>boolean</a:t>
            </a:r>
            <a:r>
              <a:rPr lang="en-IN" sz="2000" dirty="0"/>
              <a:t>-valued outcome: </a:t>
            </a:r>
            <a:r>
              <a:rPr lang="en-IN" sz="2000" b="1" dirty="0"/>
              <a:t>success/yes/true/one (with probability p) or failure/no/false/zero (with probability q = 1 − p)</a:t>
            </a:r>
            <a:r>
              <a:rPr lang="en-IN" sz="2000" dirty="0"/>
              <a:t>. </a:t>
            </a:r>
            <a:endParaRPr lang="en-IN" sz="2000" dirty="0" smtClean="0"/>
          </a:p>
          <a:p>
            <a:pPr marL="0" indent="0">
              <a:buNone/>
            </a:pPr>
            <a:endParaRPr lang="en-IN" sz="2000" dirty="0"/>
          </a:p>
          <a:p>
            <a:pPr marL="0" indent="0">
              <a:buNone/>
            </a:pPr>
            <a:r>
              <a:rPr lang="en-IN" sz="2000" dirty="0" smtClean="0"/>
              <a:t>A </a:t>
            </a:r>
            <a:r>
              <a:rPr lang="en-IN" sz="2000" dirty="0"/>
              <a:t>single success/failure experiment is also called a Bernoulli trial or Bernoulli experiment and a sequence of outcomes is called a Bernoulli process; </a:t>
            </a:r>
            <a:r>
              <a:rPr lang="en-IN" sz="2000" b="1" dirty="0"/>
              <a:t>for a single trial, i.e., n = 1, the binomial distribution is a Bernoulli distribution</a:t>
            </a:r>
            <a:r>
              <a:rPr lang="en-IN" sz="2000" dirty="0"/>
              <a:t>. The binomial distribution is the basis for the popular binomial test of statistical significance</a:t>
            </a:r>
            <a:endParaRPr lang="en-IN" sz="2000" dirty="0"/>
          </a:p>
        </p:txBody>
      </p:sp>
    </p:spTree>
    <p:extLst>
      <p:ext uri="{BB962C8B-B14F-4D97-AF65-F5344CB8AC3E}">
        <p14:creationId xmlns:p14="http://schemas.microsoft.com/office/powerpoint/2010/main" val="765635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smtClean="0"/>
              <a:t>Continuous Distributions</a:t>
            </a:r>
            <a:endParaRPr lang="en-IN" b="1" dirty="0"/>
          </a:p>
        </p:txBody>
      </p:sp>
      <p:sp>
        <p:nvSpPr>
          <p:cNvPr id="3" name="Content Placeholder 2"/>
          <p:cNvSpPr>
            <a:spLocks noGrp="1"/>
          </p:cNvSpPr>
          <p:nvPr>
            <p:ph idx="1"/>
          </p:nvPr>
        </p:nvSpPr>
        <p:spPr>
          <a:xfrm>
            <a:off x="680481" y="1556793"/>
            <a:ext cx="9557597" cy="4525963"/>
          </a:xfrm>
        </p:spPr>
        <p:txBody>
          <a:bodyPr>
            <a:normAutofit/>
          </a:bodyPr>
          <a:lstStyle/>
          <a:p>
            <a:pPr marL="0" indent="0">
              <a:buNone/>
            </a:pPr>
            <a:r>
              <a:rPr lang="en-IN" sz="2000" dirty="0"/>
              <a:t>A </a:t>
            </a:r>
            <a:r>
              <a:rPr lang="en-IN" sz="2000" i="1" dirty="0" smtClean="0"/>
              <a:t>distribution function for a continuous random variable is a continuous distributions.</a:t>
            </a:r>
          </a:p>
          <a:p>
            <a:pPr marL="0" indent="0">
              <a:buNone/>
            </a:pPr>
            <a:endParaRPr lang="en-IN" sz="2000" i="1" dirty="0"/>
          </a:p>
          <a:p>
            <a:pPr marL="0" indent="0">
              <a:buNone/>
            </a:pPr>
            <a:r>
              <a:rPr lang="en-IN" sz="2000" i="1" dirty="0" smtClean="0"/>
              <a:t>It is defined by probability density function and the cumulative distribution function of such distributions is continuous.</a:t>
            </a:r>
          </a:p>
          <a:p>
            <a:pPr marL="0" indent="0">
              <a:buNone/>
            </a:pPr>
            <a:endParaRPr lang="en-IN" sz="2000" b="1" i="1" dirty="0" smtClean="0"/>
          </a:p>
          <a:p>
            <a:pPr marL="0" indent="0">
              <a:buNone/>
            </a:pPr>
            <a:endParaRPr lang="en-IN" sz="2000" b="1" i="1" dirty="0"/>
          </a:p>
          <a:p>
            <a:pPr marL="0" indent="0">
              <a:buNone/>
            </a:pPr>
            <a:endParaRPr lang="en-IN" sz="2000" dirty="0"/>
          </a:p>
        </p:txBody>
      </p:sp>
      <p:pic>
        <p:nvPicPr>
          <p:cNvPr id="6146" name="Picture 2" descr="https://upload.wikimedia.org/wikipedia/commons/thumb/e/e8/Normal_probability_distribution.svg/1920px-Normal_probability_distribution.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1334" y="2696264"/>
            <a:ext cx="3962399" cy="13868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TextBox 3"/>
              <p:cNvSpPr txBox="1"/>
              <p:nvPr/>
            </p:nvSpPr>
            <p:spPr>
              <a:xfrm>
                <a:off x="512233" y="4394200"/>
                <a:ext cx="9880599" cy="1551643"/>
              </a:xfrm>
              <a:prstGeom prst="rect">
                <a:avLst/>
              </a:prstGeom>
              <a:noFill/>
            </p:spPr>
            <p:txBody>
              <a:bodyPr wrap="square" rtlCol="0">
                <a:spAutoFit/>
              </a:bodyPr>
              <a:lstStyle/>
              <a:p>
                <a:r>
                  <a:rPr lang="en-IN" dirty="0" smtClean="0"/>
                  <a:t>Formally</a:t>
                </a:r>
                <a:r>
                  <a:rPr lang="en-IN" dirty="0"/>
                  <a:t>, if </a:t>
                </a:r>
                <a:r>
                  <a:rPr lang="en-IN" i="1" dirty="0"/>
                  <a:t>X</a:t>
                </a:r>
                <a:r>
                  <a:rPr lang="en-IN" dirty="0"/>
                  <a:t> is a continuous random variable, then it has a </a:t>
                </a:r>
                <a:r>
                  <a:rPr lang="en-IN" dirty="0">
                    <a:hlinkClick r:id="rId3" tooltip="Probability density function"/>
                  </a:rPr>
                  <a:t>probability density function</a:t>
                </a:r>
                <a:r>
                  <a:rPr lang="en-IN" dirty="0"/>
                  <a:t> </a:t>
                </a:r>
                <a:r>
                  <a:rPr lang="en-IN" i="1" dirty="0"/>
                  <a:t>ƒ</a:t>
                </a:r>
                <a:r>
                  <a:rPr lang="en-IN" dirty="0"/>
                  <a:t>(</a:t>
                </a:r>
                <a:r>
                  <a:rPr lang="en-IN" i="1" dirty="0"/>
                  <a:t>x</a:t>
                </a:r>
                <a:r>
                  <a:rPr lang="en-IN" dirty="0"/>
                  <a:t>), and therefore its probability of falling into a given interval, say [</a:t>
                </a:r>
                <a:r>
                  <a:rPr lang="en-IN" i="1" dirty="0"/>
                  <a:t>a</a:t>
                </a:r>
                <a:r>
                  <a:rPr lang="en-IN" dirty="0"/>
                  <a:t>, </a:t>
                </a:r>
                <a:r>
                  <a:rPr lang="en-IN" i="1" dirty="0"/>
                  <a:t>b</a:t>
                </a:r>
                <a:r>
                  <a:rPr lang="en-IN" dirty="0"/>
                  <a:t>]is given by the integral</a:t>
                </a:r>
                <a:endParaRPr lang="en-IN" b="0" i="1" dirty="0" smtClean="0">
                  <a:latin typeface="Cambria Math"/>
                </a:endParaRPr>
              </a:p>
              <a:p>
                <a:endParaRPr lang="en-IN" i="1" dirty="0">
                  <a:latin typeface="Cambria Math"/>
                </a:endParaRPr>
              </a:p>
              <a:p>
                <a14:m>
                  <m:oMathPara xmlns:m="http://schemas.openxmlformats.org/officeDocument/2006/math">
                    <m:oMathParaPr>
                      <m:jc m:val="centerGroup"/>
                    </m:oMathParaPr>
                    <m:oMath xmlns:m="http://schemas.openxmlformats.org/officeDocument/2006/math">
                      <m:r>
                        <a:rPr lang="en-IN" b="0" i="1" smtClean="0">
                          <a:latin typeface="Cambria Math"/>
                        </a:rPr>
                        <m:t>𝑃</m:t>
                      </m:r>
                      <m:d>
                        <m:dPr>
                          <m:begChr m:val="["/>
                          <m:endChr m:val="]"/>
                          <m:ctrlPr>
                            <a:rPr lang="en-IN" b="0" i="1" smtClean="0">
                              <a:latin typeface="Cambria Math"/>
                            </a:rPr>
                          </m:ctrlPr>
                        </m:dPr>
                        <m:e>
                          <m:r>
                            <a:rPr lang="en-IN" b="0" i="1" smtClean="0">
                              <a:latin typeface="Cambria Math"/>
                            </a:rPr>
                            <m:t>𝑎</m:t>
                          </m:r>
                          <m:r>
                            <a:rPr lang="en-IN" b="0" i="1" smtClean="0">
                              <a:latin typeface="Cambria Math"/>
                              <a:ea typeface="Cambria Math"/>
                            </a:rPr>
                            <m:t>≤</m:t>
                          </m:r>
                          <m:r>
                            <a:rPr lang="en-IN" b="0" i="1" smtClean="0">
                              <a:latin typeface="Cambria Math"/>
                              <a:ea typeface="Cambria Math"/>
                            </a:rPr>
                            <m:t>𝑋</m:t>
                          </m:r>
                          <m:r>
                            <a:rPr lang="en-IN" b="0" i="1" smtClean="0">
                              <a:latin typeface="Cambria Math"/>
                              <a:ea typeface="Cambria Math"/>
                            </a:rPr>
                            <m:t>≤</m:t>
                          </m:r>
                          <m:r>
                            <a:rPr lang="en-IN" b="0" i="1" smtClean="0">
                              <a:latin typeface="Cambria Math"/>
                              <a:ea typeface="Cambria Math"/>
                            </a:rPr>
                            <m:t>𝑏</m:t>
                          </m:r>
                        </m:e>
                      </m:d>
                      <m:r>
                        <a:rPr lang="en-IN" b="0" i="1" smtClean="0">
                          <a:latin typeface="Cambria Math"/>
                          <a:ea typeface="Cambria Math"/>
                        </a:rPr>
                        <m:t>= </m:t>
                      </m:r>
                      <m:nary>
                        <m:naryPr>
                          <m:ctrlPr>
                            <a:rPr lang="en-IN" b="0" i="1" smtClean="0">
                              <a:latin typeface="Cambria Math"/>
                              <a:ea typeface="Cambria Math"/>
                            </a:rPr>
                          </m:ctrlPr>
                        </m:naryPr>
                        <m:sub>
                          <m:r>
                            <m:rPr>
                              <m:brk m:alnAt="23"/>
                            </m:rPr>
                            <a:rPr lang="en-IN" b="0" i="1" smtClean="0">
                              <a:latin typeface="Cambria Math"/>
                              <a:ea typeface="Cambria Math"/>
                            </a:rPr>
                            <m:t>𝑎</m:t>
                          </m:r>
                        </m:sub>
                        <m:sup>
                          <m:r>
                            <a:rPr lang="en-IN" b="0" i="1" smtClean="0">
                              <a:latin typeface="Cambria Math"/>
                              <a:ea typeface="Cambria Math"/>
                            </a:rPr>
                            <m:t>𝑏</m:t>
                          </m:r>
                        </m:sup>
                        <m:e>
                          <m:r>
                            <a:rPr lang="en-IN" b="0" i="1" smtClean="0">
                              <a:latin typeface="Cambria Math"/>
                              <a:ea typeface="Cambria Math"/>
                            </a:rPr>
                            <m:t>𝑓</m:t>
                          </m:r>
                          <m:d>
                            <m:dPr>
                              <m:ctrlPr>
                                <a:rPr lang="en-IN" b="0" i="1" smtClean="0">
                                  <a:latin typeface="Cambria Math"/>
                                  <a:ea typeface="Cambria Math"/>
                                </a:rPr>
                              </m:ctrlPr>
                            </m:dPr>
                            <m:e>
                              <m:r>
                                <a:rPr lang="en-IN" b="0" i="1" smtClean="0">
                                  <a:latin typeface="Cambria Math"/>
                                  <a:ea typeface="Cambria Math"/>
                                </a:rPr>
                                <m:t>𝑥</m:t>
                              </m:r>
                            </m:e>
                          </m:d>
                          <m:r>
                            <a:rPr lang="en-IN" b="0" i="1" smtClean="0">
                              <a:latin typeface="Cambria Math"/>
                              <a:ea typeface="Cambria Math"/>
                            </a:rPr>
                            <m:t>𝑑𝑥</m:t>
                          </m:r>
                        </m:e>
                      </m:nary>
                    </m:oMath>
                  </m:oMathPara>
                </a14:m>
                <a:endParaRPr lang="en-IN" dirty="0"/>
              </a:p>
            </p:txBody>
          </p:sp>
        </mc:Choice>
        <mc:Fallback>
          <p:sp>
            <p:nvSpPr>
              <p:cNvPr id="4" name="TextBox 3"/>
              <p:cNvSpPr txBox="1">
                <a:spLocks noRot="1" noChangeAspect="1" noMove="1" noResize="1" noEditPoints="1" noAdjustHandles="1" noChangeArrowheads="1" noChangeShapeType="1" noTextEdit="1"/>
              </p:cNvSpPr>
              <p:nvPr/>
            </p:nvSpPr>
            <p:spPr>
              <a:xfrm>
                <a:off x="512233" y="4394200"/>
                <a:ext cx="9880599" cy="1551643"/>
              </a:xfrm>
              <a:prstGeom prst="rect">
                <a:avLst/>
              </a:prstGeom>
              <a:blipFill rotWithShape="1">
                <a:blip r:embed="rId4"/>
                <a:stretch>
                  <a:fillRect l="-494" t="-1969"/>
                </a:stretch>
              </a:blipFill>
            </p:spPr>
            <p:txBody>
              <a:bodyPr/>
              <a:lstStyle/>
              <a:p>
                <a:r>
                  <a:rPr lang="en-IN">
                    <a:noFill/>
                  </a:rPr>
                  <a:t> </a:t>
                </a:r>
              </a:p>
            </p:txBody>
          </p:sp>
        </mc:Fallback>
      </mc:AlternateContent>
    </p:spTree>
    <p:extLst>
      <p:ext uri="{BB962C8B-B14F-4D97-AF65-F5344CB8AC3E}">
        <p14:creationId xmlns:p14="http://schemas.microsoft.com/office/powerpoint/2010/main" val="4117550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smtClean="0"/>
              <a:t>Expected Value of distribution</a:t>
            </a:r>
            <a:endParaRPr lang="en-IN"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80481" y="1556793"/>
                <a:ext cx="9557597" cy="4525963"/>
              </a:xfrm>
            </p:spPr>
            <p:txBody>
              <a:bodyPr>
                <a:normAutofit/>
              </a:bodyPr>
              <a:lstStyle/>
              <a:p>
                <a:pPr marL="0" indent="0">
                  <a:buNone/>
                </a:pPr>
                <a:r>
                  <a:rPr lang="en-IN" sz="2000" dirty="0" smtClean="0"/>
                  <a:t>For Discrete Random variables:</a:t>
                </a:r>
              </a:p>
              <a:p>
                <a:pPr marL="0" indent="0">
                  <a:buNone/>
                </a:pPr>
                <a:endParaRPr lang="en-IN" sz="2000" dirty="0"/>
              </a:p>
              <a:p>
                <a:pPr marL="0" indent="0">
                  <a:buNone/>
                </a:pPr>
                <a14:m>
                  <m:oMathPara xmlns:m="http://schemas.openxmlformats.org/officeDocument/2006/math">
                    <m:oMathParaPr>
                      <m:jc m:val="centerGroup"/>
                    </m:oMathParaPr>
                    <m:oMath xmlns:m="http://schemas.openxmlformats.org/officeDocument/2006/math">
                      <m:r>
                        <a:rPr lang="en-IN" sz="2000" b="0" i="1" smtClean="0">
                          <a:latin typeface="Cambria Math"/>
                        </a:rPr>
                        <m:t>𝐸</m:t>
                      </m:r>
                      <m:d>
                        <m:dPr>
                          <m:begChr m:val="["/>
                          <m:endChr m:val="]"/>
                          <m:ctrlPr>
                            <a:rPr lang="en-IN" sz="2000" b="0" i="1" smtClean="0">
                              <a:latin typeface="Cambria Math"/>
                            </a:rPr>
                          </m:ctrlPr>
                        </m:dPr>
                        <m:e>
                          <m:r>
                            <a:rPr lang="en-IN" sz="2000" b="0" i="1" smtClean="0">
                              <a:latin typeface="Cambria Math"/>
                            </a:rPr>
                            <m:t>𝑋</m:t>
                          </m:r>
                        </m:e>
                      </m:d>
                      <m:r>
                        <a:rPr lang="en-IN" sz="2000" b="0" i="1" smtClean="0">
                          <a:latin typeface="Cambria Math"/>
                        </a:rPr>
                        <m:t>= </m:t>
                      </m:r>
                      <m:nary>
                        <m:naryPr>
                          <m:chr m:val="∑"/>
                          <m:ctrlPr>
                            <a:rPr lang="en-IN" sz="2000" b="0" i="1" smtClean="0">
                              <a:latin typeface="Cambria Math"/>
                            </a:rPr>
                          </m:ctrlPr>
                        </m:naryPr>
                        <m:sub>
                          <m:r>
                            <m:rPr>
                              <m:brk m:alnAt="23"/>
                            </m:rPr>
                            <a:rPr lang="en-IN" sz="2000" b="0" i="1" smtClean="0">
                              <a:latin typeface="Cambria Math"/>
                            </a:rPr>
                            <m:t>𝑖</m:t>
                          </m:r>
                          <m:r>
                            <a:rPr lang="en-IN" sz="2000" b="0" i="1" smtClean="0">
                              <a:latin typeface="Cambria Math"/>
                            </a:rPr>
                            <m:t>=1</m:t>
                          </m:r>
                        </m:sub>
                        <m:sup>
                          <m:r>
                            <a:rPr lang="en-IN" sz="2000" b="0" i="1" smtClean="0">
                              <a:latin typeface="Cambria Math"/>
                            </a:rPr>
                            <m:t>𝑘</m:t>
                          </m:r>
                        </m:sup>
                        <m:e>
                          <m:sSub>
                            <m:sSubPr>
                              <m:ctrlPr>
                                <a:rPr lang="en-IN" sz="2000" b="0" i="1" smtClean="0">
                                  <a:latin typeface="Cambria Math"/>
                                </a:rPr>
                              </m:ctrlPr>
                            </m:sSubPr>
                            <m:e>
                              <m:r>
                                <a:rPr lang="en-IN" sz="2000" b="0" i="1" smtClean="0">
                                  <a:latin typeface="Cambria Math"/>
                                </a:rPr>
                                <m:t>𝑥</m:t>
                              </m:r>
                            </m:e>
                            <m:sub>
                              <m:r>
                                <a:rPr lang="en-IN" sz="2000" b="0" i="1" smtClean="0">
                                  <a:latin typeface="Cambria Math"/>
                                </a:rPr>
                                <m:t>𝑖</m:t>
                              </m:r>
                            </m:sub>
                          </m:sSub>
                          <m:sSub>
                            <m:sSubPr>
                              <m:ctrlPr>
                                <a:rPr lang="en-IN" sz="2000" b="0" i="1" smtClean="0">
                                  <a:latin typeface="Cambria Math"/>
                                </a:rPr>
                              </m:ctrlPr>
                            </m:sSubPr>
                            <m:e>
                              <m:r>
                                <a:rPr lang="en-IN" sz="2000" b="0" i="1" smtClean="0">
                                  <a:latin typeface="Cambria Math"/>
                                </a:rPr>
                                <m:t>𝑝</m:t>
                              </m:r>
                            </m:e>
                            <m:sub>
                              <m:r>
                                <a:rPr lang="en-IN" sz="2000" b="0" i="1" smtClean="0">
                                  <a:latin typeface="Cambria Math"/>
                                </a:rPr>
                                <m:t>𝑖</m:t>
                              </m:r>
                            </m:sub>
                          </m:sSub>
                        </m:e>
                      </m:nary>
                    </m:oMath>
                  </m:oMathPara>
                </a14:m>
                <a:endParaRPr lang="en-IN" sz="2000" b="0" dirty="0" smtClean="0"/>
              </a:p>
              <a:p>
                <a:pPr marL="0" indent="0">
                  <a:buNone/>
                </a:pPr>
                <a:endParaRPr lang="en-IN" sz="2000" dirty="0" smtClean="0"/>
              </a:p>
              <a:p>
                <a:pPr marL="0" indent="0">
                  <a:buNone/>
                </a:pPr>
                <a:r>
                  <a:rPr lang="en-IN" sz="2000" dirty="0" smtClean="0"/>
                  <a:t>For continuous Random variables:</a:t>
                </a:r>
              </a:p>
              <a:p>
                <a:pPr marL="0" indent="0">
                  <a:buNone/>
                </a:pPr>
                <a:endParaRPr lang="en-IN" sz="2000" dirty="0"/>
              </a:p>
              <a:p>
                <a:pPr marL="0" indent="0">
                  <a:buNone/>
                </a:pPr>
                <a14:m>
                  <m:oMathPara xmlns:m="http://schemas.openxmlformats.org/officeDocument/2006/math">
                    <m:oMathParaPr>
                      <m:jc m:val="centerGroup"/>
                    </m:oMathParaPr>
                    <m:oMath xmlns:m="http://schemas.openxmlformats.org/officeDocument/2006/math">
                      <m:r>
                        <a:rPr lang="en-IN" sz="2000" b="0" i="1" smtClean="0">
                          <a:latin typeface="Cambria Math"/>
                        </a:rPr>
                        <m:t>𝐸</m:t>
                      </m:r>
                      <m:d>
                        <m:dPr>
                          <m:begChr m:val="["/>
                          <m:endChr m:val="]"/>
                          <m:ctrlPr>
                            <a:rPr lang="en-IN" sz="2000" b="0" i="1" smtClean="0">
                              <a:latin typeface="Cambria Math"/>
                            </a:rPr>
                          </m:ctrlPr>
                        </m:dPr>
                        <m:e>
                          <m:r>
                            <a:rPr lang="en-IN" sz="2000" b="0" i="1" smtClean="0">
                              <a:latin typeface="Cambria Math"/>
                            </a:rPr>
                            <m:t>𝑋</m:t>
                          </m:r>
                        </m:e>
                      </m:d>
                      <m:r>
                        <a:rPr lang="en-IN" sz="2000" b="0" i="1" smtClean="0">
                          <a:latin typeface="Cambria Math"/>
                        </a:rPr>
                        <m:t>=</m:t>
                      </m:r>
                      <m:nary>
                        <m:naryPr>
                          <m:ctrlPr>
                            <a:rPr lang="en-IN" sz="2000" b="0" i="1" smtClean="0">
                              <a:latin typeface="Cambria Math"/>
                            </a:rPr>
                          </m:ctrlPr>
                        </m:naryPr>
                        <m:sub>
                          <m:r>
                            <m:rPr>
                              <m:brk m:alnAt="23"/>
                            </m:rPr>
                            <a:rPr lang="en-IN" sz="2000" b="0" i="1" smtClean="0">
                              <a:latin typeface="Cambria Math"/>
                            </a:rPr>
                            <m:t>ℝ</m:t>
                          </m:r>
                        </m:sub>
                        <m:sup>
                          <m:r>
                            <a:rPr lang="en-IN" sz="2000" b="0" i="1" smtClean="0">
                              <a:latin typeface="Cambria Math"/>
                            </a:rPr>
                            <m:t> </m:t>
                          </m:r>
                        </m:sup>
                        <m:e>
                          <m:r>
                            <a:rPr lang="en-IN" sz="2000" b="0" i="1" smtClean="0">
                              <a:latin typeface="Cambria Math"/>
                            </a:rPr>
                            <m:t>𝑥𝑓</m:t>
                          </m:r>
                          <m:d>
                            <m:dPr>
                              <m:ctrlPr>
                                <a:rPr lang="en-IN" sz="2000" b="0" i="1" smtClean="0">
                                  <a:latin typeface="Cambria Math"/>
                                </a:rPr>
                              </m:ctrlPr>
                            </m:dPr>
                            <m:e>
                              <m:r>
                                <a:rPr lang="en-IN" sz="2000" b="0" i="1" smtClean="0">
                                  <a:latin typeface="Cambria Math"/>
                                </a:rPr>
                                <m:t>𝑥</m:t>
                              </m:r>
                            </m:e>
                          </m:d>
                          <m:r>
                            <a:rPr lang="en-IN" sz="2000" b="0" i="1" smtClean="0">
                              <a:latin typeface="Cambria Math"/>
                            </a:rPr>
                            <m:t>𝑑𝑥</m:t>
                          </m:r>
                        </m:e>
                      </m:nary>
                    </m:oMath>
                  </m:oMathPara>
                </a14:m>
                <a:endParaRPr lang="en-IN"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80481" y="1556793"/>
                <a:ext cx="9557597" cy="4525963"/>
              </a:xfrm>
              <a:blipFill rotWithShape="1">
                <a:blip r:embed="rId2"/>
                <a:stretch>
                  <a:fillRect l="-702" t="-673"/>
                </a:stretch>
              </a:blipFill>
            </p:spPr>
            <p:txBody>
              <a:bodyPr/>
              <a:lstStyle/>
              <a:p>
                <a:r>
                  <a:rPr lang="en-IN">
                    <a:noFill/>
                  </a:rPr>
                  <a:t> </a:t>
                </a:r>
              </a:p>
            </p:txBody>
          </p:sp>
        </mc:Fallback>
      </mc:AlternateContent>
    </p:spTree>
    <p:extLst>
      <p:ext uri="{BB962C8B-B14F-4D97-AF65-F5344CB8AC3E}">
        <p14:creationId xmlns:p14="http://schemas.microsoft.com/office/powerpoint/2010/main" val="3865401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smtClean="0"/>
              <a:t>Normal distribution</a:t>
            </a:r>
            <a:endParaRPr lang="en-IN" b="1" dirty="0"/>
          </a:p>
        </p:txBody>
      </p:sp>
      <p:sp>
        <p:nvSpPr>
          <p:cNvPr id="3" name="Content Placeholder 2"/>
          <p:cNvSpPr>
            <a:spLocks noGrp="1"/>
          </p:cNvSpPr>
          <p:nvPr>
            <p:ph idx="1"/>
          </p:nvPr>
        </p:nvSpPr>
        <p:spPr>
          <a:xfrm>
            <a:off x="680481" y="1556793"/>
            <a:ext cx="9557597" cy="2989807"/>
          </a:xfrm>
        </p:spPr>
        <p:txBody>
          <a:bodyPr>
            <a:normAutofit/>
          </a:bodyPr>
          <a:lstStyle/>
          <a:p>
            <a:pPr marL="0" indent="0">
              <a:buNone/>
            </a:pPr>
            <a:r>
              <a:rPr lang="en-IN" sz="2000" dirty="0"/>
              <a:t>Normal distribution, also known as the Gaussian distribution, is a </a:t>
            </a:r>
            <a:r>
              <a:rPr lang="en-IN" sz="2000" u="sng" dirty="0">
                <a:hlinkClick r:id="rId2"/>
              </a:rPr>
              <a:t>probability distribution</a:t>
            </a:r>
            <a:r>
              <a:rPr lang="en-IN" sz="2000" dirty="0"/>
              <a:t> that is symmetric about the mean, showing that data near the mean are more frequent in occurrence than data far from the mean. In graph form, normal distribution will appear as a bell curve</a:t>
            </a:r>
            <a:r>
              <a:rPr lang="en-IN" sz="2000" dirty="0" smtClean="0"/>
              <a:t>.</a:t>
            </a:r>
          </a:p>
          <a:p>
            <a:pPr marL="0" indent="0">
              <a:buNone/>
            </a:pPr>
            <a:r>
              <a:rPr lang="en-IN" sz="2000" dirty="0"/>
              <a:t>The standard normal distribution has two parameters: the mean and the </a:t>
            </a:r>
            <a:r>
              <a:rPr lang="en-IN" sz="2000" u="sng" dirty="0">
                <a:hlinkClick r:id="rId3"/>
              </a:rPr>
              <a:t>standard deviation</a:t>
            </a:r>
            <a:r>
              <a:rPr lang="en-IN" sz="2000" dirty="0"/>
              <a:t>. For a normal distribution, 68% of the observations are within +/- one standard deviation of the mean, 95% are within +/- two standard deviations, and 99.7% are within +- three standard </a:t>
            </a:r>
            <a:r>
              <a:rPr lang="en-IN" sz="2000" dirty="0" smtClean="0"/>
              <a:t>deviations</a:t>
            </a:r>
            <a:r>
              <a:rPr lang="en-IN" sz="2000" dirty="0"/>
              <a:t>.</a:t>
            </a:r>
            <a:endParaRPr lang="en-IN" sz="2000" dirty="0"/>
          </a:p>
        </p:txBody>
      </p:sp>
      <p:pic>
        <p:nvPicPr>
          <p:cNvPr id="7170" name="Picture 2" descr="Probability density function for the normal distribu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3947" y="4275667"/>
            <a:ext cx="3842086" cy="245533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Content Placeholder 2"/>
              <p:cNvSpPr txBox="1">
                <a:spLocks/>
              </p:cNvSpPr>
              <p:nvPr/>
            </p:nvSpPr>
            <p:spPr>
              <a:xfrm>
                <a:off x="5071533" y="4275668"/>
                <a:ext cx="5615278" cy="1637762"/>
              </a:xfrm>
              <a:prstGeom prst="rect">
                <a:avLst/>
              </a:prstGeom>
            </p:spPr>
            <p:txBody>
              <a:bodyPr vert="horz" lIns="91440" tIns="45720" rIns="91440" bIns="45720" rtlCol="0">
                <a:normAutofit fontScale="92500" lnSpcReduction="10000"/>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IN" sz="2000" dirty="0" smtClean="0"/>
                  <a:t>The probability density of the normal distribution function is,</a:t>
                </a:r>
              </a:p>
              <a:p>
                <a:pPr marL="0" indent="0">
                  <a:buFont typeface="Arial" pitchFamily="34" charset="0"/>
                  <a:buNone/>
                </a:pPr>
                <a:endParaRPr lang="en-IN" sz="2000" dirty="0"/>
              </a:p>
              <a:p>
                <a:pPr marL="0" indent="0">
                  <a:buFont typeface="Arial" pitchFamily="34" charset="0"/>
                  <a:buNone/>
                </a:pPr>
                <a14:m>
                  <m:oMathPara xmlns:m="http://schemas.openxmlformats.org/officeDocument/2006/math">
                    <m:oMathParaPr>
                      <m:jc m:val="centerGroup"/>
                    </m:oMathParaPr>
                    <m:oMath xmlns:m="http://schemas.openxmlformats.org/officeDocument/2006/math">
                      <m:r>
                        <a:rPr lang="en-IN" sz="2000" i="1" smtClean="0">
                          <a:latin typeface="Cambria Math"/>
                        </a:rPr>
                        <m:t>𝑓</m:t>
                      </m:r>
                      <m:d>
                        <m:dPr>
                          <m:ctrlPr>
                            <a:rPr lang="en-IN" sz="2000" i="1" smtClean="0">
                              <a:latin typeface="Cambria Math"/>
                            </a:rPr>
                          </m:ctrlPr>
                        </m:dPr>
                        <m:e>
                          <m:r>
                            <a:rPr lang="en-IN" sz="2000" i="1" smtClean="0">
                              <a:latin typeface="Cambria Math"/>
                            </a:rPr>
                            <m:t>𝑥</m:t>
                          </m:r>
                        </m:e>
                        <m:e>
                          <m:r>
                            <a:rPr lang="en-IN" sz="2000" i="1" smtClean="0">
                              <a:latin typeface="Cambria Math"/>
                              <a:ea typeface="Cambria Math"/>
                            </a:rPr>
                            <m:t>𝜇</m:t>
                          </m:r>
                          <m:r>
                            <a:rPr lang="en-IN" sz="2000" i="1" smtClean="0">
                              <a:latin typeface="Cambria Math"/>
                              <a:ea typeface="Cambria Math"/>
                            </a:rPr>
                            <m:t>, </m:t>
                          </m:r>
                          <m:sSup>
                            <m:sSupPr>
                              <m:ctrlPr>
                                <a:rPr lang="en-IN" sz="2000" i="1" smtClean="0">
                                  <a:latin typeface="Cambria Math"/>
                                  <a:ea typeface="Cambria Math"/>
                                </a:rPr>
                              </m:ctrlPr>
                            </m:sSupPr>
                            <m:e>
                              <m:r>
                                <a:rPr lang="en-IN" sz="2000" i="1" smtClean="0">
                                  <a:latin typeface="Cambria Math"/>
                                  <a:ea typeface="Cambria Math"/>
                                </a:rPr>
                                <m:t>𝜎</m:t>
                              </m:r>
                            </m:e>
                            <m:sup>
                              <m:r>
                                <a:rPr lang="en-IN" sz="2000" i="1" smtClean="0">
                                  <a:latin typeface="Cambria Math"/>
                                  <a:ea typeface="Cambria Math"/>
                                </a:rPr>
                                <m:t>2</m:t>
                              </m:r>
                            </m:sup>
                          </m:sSup>
                        </m:e>
                      </m:d>
                      <m:r>
                        <a:rPr lang="en-IN" sz="2000" i="1" smtClean="0">
                          <a:latin typeface="Cambria Math"/>
                          <a:ea typeface="Cambria Math"/>
                        </a:rPr>
                        <m:t>= </m:t>
                      </m:r>
                      <m:f>
                        <m:fPr>
                          <m:ctrlPr>
                            <a:rPr lang="en-IN" sz="2000" i="1" smtClean="0">
                              <a:latin typeface="Cambria Math"/>
                              <a:ea typeface="Cambria Math"/>
                            </a:rPr>
                          </m:ctrlPr>
                        </m:fPr>
                        <m:num>
                          <m:r>
                            <a:rPr lang="en-IN" sz="2000" i="1" smtClean="0">
                              <a:latin typeface="Cambria Math"/>
                              <a:ea typeface="Cambria Math"/>
                            </a:rPr>
                            <m:t>1</m:t>
                          </m:r>
                        </m:num>
                        <m:den>
                          <m:rad>
                            <m:radPr>
                              <m:degHide m:val="on"/>
                              <m:ctrlPr>
                                <a:rPr lang="en-IN" sz="2000" i="1" smtClean="0">
                                  <a:latin typeface="Cambria Math"/>
                                  <a:ea typeface="Cambria Math"/>
                                </a:rPr>
                              </m:ctrlPr>
                            </m:radPr>
                            <m:deg/>
                            <m:e>
                              <m:r>
                                <a:rPr lang="en-IN" sz="2000" i="1" smtClean="0">
                                  <a:latin typeface="Cambria Math"/>
                                  <a:ea typeface="Cambria Math"/>
                                </a:rPr>
                                <m:t>2</m:t>
                              </m:r>
                              <m:r>
                                <a:rPr lang="en-IN" sz="2000" i="1" smtClean="0">
                                  <a:latin typeface="Cambria Math"/>
                                  <a:ea typeface="Cambria Math"/>
                                </a:rPr>
                                <m:t>𝜋</m:t>
                              </m:r>
                              <m:sSup>
                                <m:sSupPr>
                                  <m:ctrlPr>
                                    <a:rPr lang="en-IN" sz="2000" i="1" smtClean="0">
                                      <a:latin typeface="Cambria Math"/>
                                      <a:ea typeface="Cambria Math"/>
                                    </a:rPr>
                                  </m:ctrlPr>
                                </m:sSupPr>
                                <m:e>
                                  <m:r>
                                    <a:rPr lang="en-IN" sz="2000" i="1" smtClean="0">
                                      <a:latin typeface="Cambria Math"/>
                                      <a:ea typeface="Cambria Math"/>
                                    </a:rPr>
                                    <m:t>𝜎</m:t>
                                  </m:r>
                                </m:e>
                                <m:sup>
                                  <m:r>
                                    <a:rPr lang="en-IN" sz="2000" i="1" smtClean="0">
                                      <a:latin typeface="Cambria Math"/>
                                      <a:ea typeface="Cambria Math"/>
                                    </a:rPr>
                                    <m:t>2</m:t>
                                  </m:r>
                                </m:sup>
                              </m:sSup>
                            </m:e>
                          </m:rad>
                        </m:den>
                      </m:f>
                      <m:sSup>
                        <m:sSupPr>
                          <m:ctrlPr>
                            <a:rPr lang="en-IN" sz="2000" i="1" smtClean="0">
                              <a:latin typeface="Cambria Math"/>
                              <a:ea typeface="Cambria Math"/>
                            </a:rPr>
                          </m:ctrlPr>
                        </m:sSupPr>
                        <m:e>
                          <m:r>
                            <a:rPr lang="en-IN" sz="2000" i="1" smtClean="0">
                              <a:latin typeface="Cambria Math"/>
                              <a:ea typeface="Cambria Math"/>
                            </a:rPr>
                            <m:t>𝑒</m:t>
                          </m:r>
                        </m:e>
                        <m:sup>
                          <m:r>
                            <a:rPr lang="en-IN" sz="2000" i="1" smtClean="0">
                              <a:latin typeface="Cambria Math"/>
                              <a:ea typeface="Cambria Math"/>
                            </a:rPr>
                            <m:t>−</m:t>
                          </m:r>
                          <m:f>
                            <m:fPr>
                              <m:ctrlPr>
                                <a:rPr lang="en-IN" sz="2000" i="1" smtClean="0">
                                  <a:latin typeface="Cambria Math"/>
                                  <a:ea typeface="Cambria Math"/>
                                </a:rPr>
                              </m:ctrlPr>
                            </m:fPr>
                            <m:num>
                              <m:sSup>
                                <m:sSupPr>
                                  <m:ctrlPr>
                                    <a:rPr lang="en-IN" sz="2000" i="1" smtClean="0">
                                      <a:latin typeface="Cambria Math"/>
                                      <a:ea typeface="Cambria Math"/>
                                    </a:rPr>
                                  </m:ctrlPr>
                                </m:sSupPr>
                                <m:e>
                                  <m:r>
                                    <a:rPr lang="en-IN" sz="2000" i="1" smtClean="0">
                                      <a:latin typeface="Cambria Math"/>
                                      <a:ea typeface="Cambria Math"/>
                                    </a:rPr>
                                    <m:t>(</m:t>
                                  </m:r>
                                  <m:r>
                                    <a:rPr lang="en-IN" sz="2000" i="1" smtClean="0">
                                      <a:latin typeface="Cambria Math"/>
                                      <a:ea typeface="Cambria Math"/>
                                    </a:rPr>
                                    <m:t>𝑥</m:t>
                                  </m:r>
                                  <m:r>
                                    <a:rPr lang="en-IN" sz="2000" i="1" smtClean="0">
                                      <a:latin typeface="Cambria Math"/>
                                      <a:ea typeface="Cambria Math"/>
                                    </a:rPr>
                                    <m:t>−</m:t>
                                  </m:r>
                                  <m:r>
                                    <a:rPr lang="en-IN" sz="2000" i="1" smtClean="0">
                                      <a:latin typeface="Cambria Math"/>
                                      <a:ea typeface="Cambria Math"/>
                                    </a:rPr>
                                    <m:t>𝜇</m:t>
                                  </m:r>
                                  <m:r>
                                    <a:rPr lang="en-IN" sz="2000" i="1" smtClean="0">
                                      <a:latin typeface="Cambria Math"/>
                                      <a:ea typeface="Cambria Math"/>
                                    </a:rPr>
                                    <m:t>)</m:t>
                                  </m:r>
                                </m:e>
                                <m:sup>
                                  <m:r>
                                    <a:rPr lang="en-IN" sz="2000" i="1" smtClean="0">
                                      <a:latin typeface="Cambria Math"/>
                                      <a:ea typeface="Cambria Math"/>
                                    </a:rPr>
                                    <m:t>2</m:t>
                                  </m:r>
                                </m:sup>
                              </m:sSup>
                            </m:num>
                            <m:den>
                              <m:r>
                                <a:rPr lang="en-IN" sz="2000" i="1" smtClean="0">
                                  <a:latin typeface="Cambria Math"/>
                                  <a:ea typeface="Cambria Math"/>
                                </a:rPr>
                                <m:t>2</m:t>
                              </m:r>
                              <m:sSup>
                                <m:sSupPr>
                                  <m:ctrlPr>
                                    <a:rPr lang="en-IN" sz="2000" i="1" smtClean="0">
                                      <a:latin typeface="Cambria Math"/>
                                      <a:ea typeface="Cambria Math"/>
                                    </a:rPr>
                                  </m:ctrlPr>
                                </m:sSupPr>
                                <m:e>
                                  <m:r>
                                    <a:rPr lang="en-IN" sz="2000" i="1" smtClean="0">
                                      <a:latin typeface="Cambria Math"/>
                                      <a:ea typeface="Cambria Math"/>
                                    </a:rPr>
                                    <m:t>𝜎</m:t>
                                  </m:r>
                                </m:e>
                                <m:sup>
                                  <m:r>
                                    <a:rPr lang="en-IN" sz="2000" i="1" smtClean="0">
                                      <a:latin typeface="Cambria Math"/>
                                      <a:ea typeface="Cambria Math"/>
                                    </a:rPr>
                                    <m:t>2</m:t>
                                  </m:r>
                                </m:sup>
                              </m:sSup>
                            </m:den>
                          </m:f>
                        </m:sup>
                      </m:sSup>
                    </m:oMath>
                  </m:oMathPara>
                </a14:m>
                <a:endParaRPr lang="en-IN" sz="2000" dirty="0" smtClean="0"/>
              </a:p>
              <a:p>
                <a:pPr marL="0" indent="0">
                  <a:buFont typeface="Arial" pitchFamily="34" charset="0"/>
                  <a:buNone/>
                </a:pPr>
                <a:endParaRPr lang="en-IN" sz="2000" dirty="0"/>
              </a:p>
              <a:p>
                <a:pPr marL="0" indent="0">
                  <a:buFont typeface="Arial" pitchFamily="34" charset="0"/>
                  <a:buNone/>
                </a:pPr>
                <a:endParaRPr lang="en-IN" sz="2000" dirty="0"/>
              </a:p>
            </p:txBody>
          </p:sp>
        </mc:Choice>
        <mc:Fallback>
          <p:sp>
            <p:nvSpPr>
              <p:cNvPr id="6" name="Content Placeholder 2"/>
              <p:cNvSpPr txBox="1">
                <a:spLocks noRot="1" noChangeAspect="1" noMove="1" noResize="1" noEditPoints="1" noAdjustHandles="1" noChangeArrowheads="1" noChangeShapeType="1" noTextEdit="1"/>
              </p:cNvSpPr>
              <p:nvPr/>
            </p:nvSpPr>
            <p:spPr>
              <a:xfrm>
                <a:off x="5071533" y="4275668"/>
                <a:ext cx="5615278" cy="1637762"/>
              </a:xfrm>
              <a:prstGeom prst="rect">
                <a:avLst/>
              </a:prstGeom>
              <a:blipFill rotWithShape="1">
                <a:blip r:embed="rId5"/>
                <a:stretch>
                  <a:fillRect l="-1086" t="-3717" b="-41636"/>
                </a:stretch>
              </a:blipFill>
            </p:spPr>
            <p:txBody>
              <a:bodyPr/>
              <a:lstStyle/>
              <a:p>
                <a:r>
                  <a:rPr lang="en-IN">
                    <a:noFill/>
                  </a:rPr>
                  <a:t> </a:t>
                </a:r>
              </a:p>
            </p:txBody>
          </p:sp>
        </mc:Fallback>
      </mc:AlternateContent>
    </p:spTree>
    <p:extLst>
      <p:ext uri="{BB962C8B-B14F-4D97-AF65-F5344CB8AC3E}">
        <p14:creationId xmlns:p14="http://schemas.microsoft.com/office/powerpoint/2010/main" val="3706651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smtClean="0"/>
              <a:t>Sampling distribution</a:t>
            </a:r>
            <a:endParaRPr lang="en-IN" b="1" dirty="0"/>
          </a:p>
        </p:txBody>
      </p:sp>
      <p:sp>
        <p:nvSpPr>
          <p:cNvPr id="3" name="Content Placeholder 2"/>
          <p:cNvSpPr>
            <a:spLocks noGrp="1"/>
          </p:cNvSpPr>
          <p:nvPr>
            <p:ph idx="1"/>
          </p:nvPr>
        </p:nvSpPr>
        <p:spPr>
          <a:xfrm>
            <a:off x="680481" y="1556793"/>
            <a:ext cx="9557597" cy="4683140"/>
          </a:xfrm>
        </p:spPr>
        <p:txBody>
          <a:bodyPr>
            <a:normAutofit/>
          </a:bodyPr>
          <a:lstStyle/>
          <a:p>
            <a:pPr marL="0" indent="0">
              <a:buNone/>
            </a:pPr>
            <a:r>
              <a:rPr lang="en-IN" sz="2000" dirty="0" smtClean="0"/>
              <a:t>Sampling distribution is a probability distribution of a statistic obtained through a large number of samples drawn from a specific population.</a:t>
            </a:r>
          </a:p>
          <a:p>
            <a:pPr marL="0" indent="0">
              <a:buNone/>
            </a:pPr>
            <a:endParaRPr lang="en-IN" sz="2000" dirty="0" smtClean="0"/>
          </a:p>
        </p:txBody>
      </p:sp>
      <p:sp>
        <p:nvSpPr>
          <p:cNvPr id="10" name="AutoShape 2" descr="blob:https://web.whatsapp.com/b057faf9-9755-410f-b311-cc11cf387ca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4" descr="blob:https://web.whatsapp.com/b057faf9-9755-410f-b311-cc11cf387ca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221"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1355880" y="1807125"/>
            <a:ext cx="3523778" cy="4698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027875" y="2036287"/>
            <a:ext cx="2148810" cy="286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6010303" y="4280548"/>
            <a:ext cx="2043379" cy="2724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95568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1285</TotalTime>
  <Words>724</Words>
  <Application>Microsoft Office PowerPoint</Application>
  <PresentationFormat>Custom</PresentationFormat>
  <Paragraphs>149</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Adjacency</vt:lpstr>
      <vt:lpstr>Inferential Statistics and Hypothesis Testing 27th May, 2019</vt:lpstr>
      <vt:lpstr>Section I: Inferential Statistics</vt:lpstr>
      <vt:lpstr>Random Variable</vt:lpstr>
      <vt:lpstr>Expected Value</vt:lpstr>
      <vt:lpstr>Discrete Distributions</vt:lpstr>
      <vt:lpstr>Continuous Distributions</vt:lpstr>
      <vt:lpstr>Expected Value of distribution</vt:lpstr>
      <vt:lpstr>Normal distribution</vt:lpstr>
      <vt:lpstr>Sampling distribution</vt:lpstr>
      <vt:lpstr>Central Limit Theorem</vt:lpstr>
      <vt:lpstr>Section II: Hypothesis Testing</vt:lpstr>
      <vt:lpstr>Null/Alternate Hypothesis</vt:lpstr>
      <vt:lpstr>Type I and Type II Errors</vt:lpstr>
      <vt:lpstr>Type I and Type II Errors</vt:lpstr>
      <vt:lpstr>Upper, Lower and Two Tailed Tests</vt:lpstr>
      <vt:lpstr>Hypothesis Testing</vt:lpstr>
      <vt:lpstr>Critical Value Method</vt:lpstr>
      <vt:lpstr>Critical Value Method Example</vt:lpstr>
      <vt:lpstr>Critical Value Method Example cont.</vt:lpstr>
      <vt:lpstr>Critical Value Method Example cont.</vt:lpstr>
      <vt:lpstr>P-Value Method</vt:lpstr>
      <vt:lpstr>P-Value Method Guidelines</vt:lpstr>
      <vt:lpstr>T-test </vt:lpstr>
      <vt:lpstr>Further Reading</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Ishan Gupta</dc:creator>
  <cp:lastModifiedBy>ADMIN</cp:lastModifiedBy>
  <cp:revision>43</cp:revision>
  <dcterms:created xsi:type="dcterms:W3CDTF">2019-05-17T16:21:52Z</dcterms:created>
  <dcterms:modified xsi:type="dcterms:W3CDTF">2019-05-27T12:27:38Z</dcterms:modified>
</cp:coreProperties>
</file>